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2"/>
  </p:notesMasterIdLst>
  <p:sldIdLst>
    <p:sldId id="256" r:id="rId2"/>
    <p:sldId id="261" r:id="rId3"/>
    <p:sldId id="258" r:id="rId4"/>
    <p:sldId id="288" r:id="rId5"/>
    <p:sldId id="259" r:id="rId6"/>
    <p:sldId id="282" r:id="rId7"/>
    <p:sldId id="260" r:id="rId8"/>
    <p:sldId id="294" r:id="rId9"/>
    <p:sldId id="283" r:id="rId10"/>
    <p:sldId id="305" r:id="rId11"/>
    <p:sldId id="263" r:id="rId12"/>
    <p:sldId id="284" r:id="rId13"/>
    <p:sldId id="304" r:id="rId14"/>
    <p:sldId id="270" r:id="rId15"/>
    <p:sldId id="297" r:id="rId16"/>
    <p:sldId id="268" r:id="rId17"/>
    <p:sldId id="264" r:id="rId18"/>
    <p:sldId id="286" r:id="rId19"/>
    <p:sldId id="300" r:id="rId20"/>
    <p:sldId id="301" r:id="rId21"/>
    <p:sldId id="298" r:id="rId22"/>
    <p:sldId id="303" r:id="rId23"/>
    <p:sldId id="287" r:id="rId24"/>
    <p:sldId id="271" r:id="rId25"/>
    <p:sldId id="289" r:id="rId26"/>
    <p:sldId id="290" r:id="rId27"/>
    <p:sldId id="291" r:id="rId28"/>
    <p:sldId id="292" r:id="rId29"/>
    <p:sldId id="293"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F2CC"/>
    <a:srgbClr val="FFC000"/>
    <a:srgbClr val="368E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2379" autoAdjust="0"/>
  </p:normalViewPr>
  <p:slideViewPr>
    <p:cSldViewPr snapToGrid="0">
      <p:cViewPr varScale="1">
        <p:scale>
          <a:sx n="66" d="100"/>
          <a:sy n="66" d="100"/>
        </p:scale>
        <p:origin x="81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a:p>
            <a:r>
              <a:rPr kumimoji="1" lang="ja-JP" altLang="en-US" sz="1200" dirty="0"/>
              <a:t>匿名化して得られるメリット：発言しやすい</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受講者と管理者のページはそれぞれ独立して動かしている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14</a:t>
            </a:fld>
            <a:endParaRPr kumimoji="1" lang="ja-JP" altLang="en-US"/>
          </a:p>
        </p:txBody>
      </p:sp>
    </p:spTree>
    <p:extLst>
      <p:ext uri="{BB962C8B-B14F-4D97-AF65-F5344CB8AC3E}">
        <p14:creationId xmlns:p14="http://schemas.microsoft.com/office/powerpoint/2010/main" val="2780262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Servlet	</a:t>
            </a:r>
            <a:r>
              <a:rPr lang="ja-JP" altLang="en-US" dirty="0"/>
              <a:t>１３ファイル</a:t>
            </a:r>
            <a:endParaRPr kumimoji="1" lang="en-US" altLang="ja-JP" dirty="0"/>
          </a:p>
          <a:p>
            <a:r>
              <a:rPr kumimoji="1" lang="en-US" altLang="ja-JP" dirty="0"/>
              <a:t>DAO	</a:t>
            </a:r>
            <a:r>
              <a:rPr kumimoji="1" lang="ja-JP" altLang="en-US" dirty="0"/>
              <a:t>５ファイル</a:t>
            </a:r>
            <a:endParaRPr kumimoji="1" lang="en-US" altLang="ja-JP" dirty="0"/>
          </a:p>
          <a:p>
            <a:r>
              <a:rPr lang="en-US" altLang="ja-JP" dirty="0"/>
              <a:t>Model</a:t>
            </a:r>
            <a:r>
              <a:rPr lang="ja-JP" altLang="en-US" dirty="0"/>
              <a:t>　</a:t>
            </a:r>
            <a:r>
              <a:rPr lang="en-US" altLang="ja-JP" dirty="0"/>
              <a:t>	</a:t>
            </a:r>
            <a:r>
              <a:rPr lang="ja-JP" altLang="en-US" dirty="0"/>
              <a:t>７ファイル</a:t>
            </a:r>
            <a:endParaRPr kumimoji="1" lang="en-US" altLang="ja-JP" dirty="0"/>
          </a:p>
          <a:p>
            <a:r>
              <a:rPr lang="en-US" altLang="ja-JP" dirty="0"/>
              <a:t>JSP	</a:t>
            </a:r>
            <a:r>
              <a:rPr lang="ja-JP" altLang="en-US" dirty="0"/>
              <a:t>１２ファイル</a:t>
            </a:r>
            <a:endParaRPr lang="en-US" altLang="ja-JP" dirty="0"/>
          </a:p>
          <a:p>
            <a:r>
              <a:rPr kumimoji="1" lang="en-US" altLang="ja-JP" dirty="0"/>
              <a:t>CSS	</a:t>
            </a:r>
            <a:r>
              <a:rPr kumimoji="1" lang="ja-JP" altLang="en-US" dirty="0"/>
              <a:t>１１ファイル</a:t>
            </a:r>
            <a:endParaRPr kumimoji="1" lang="en-US" altLang="ja-JP" dirty="0"/>
          </a:p>
          <a:p>
            <a:endParaRPr lang="en-US" altLang="ja-JP" dirty="0"/>
          </a:p>
          <a:p>
            <a:r>
              <a:rPr kumimoji="1" lang="ja-JP" altLang="en-US" dirty="0"/>
              <a:t>合計</a:t>
            </a:r>
            <a:r>
              <a:rPr kumimoji="1" lang="en-US" altLang="ja-JP" dirty="0"/>
              <a:t>	</a:t>
            </a:r>
            <a:r>
              <a:rPr kumimoji="1" lang="ja-JP" altLang="en-US" dirty="0"/>
              <a:t>４８ファイル</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15</a:t>
            </a:fld>
            <a:endParaRPr kumimoji="1" lang="ja-JP" altLang="en-US"/>
          </a:p>
        </p:txBody>
      </p:sp>
    </p:spTree>
    <p:extLst>
      <p:ext uri="{BB962C8B-B14F-4D97-AF65-F5344CB8AC3E}">
        <p14:creationId xmlns:p14="http://schemas.microsoft.com/office/powerpoint/2010/main" val="4288356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実名化されてからカウントダウンされて一定時間超過で匿名にもどる</a:t>
            </a:r>
            <a:endParaRPr lang="en-US" altLang="ja-JP" dirty="0"/>
          </a:p>
          <a:p>
            <a:r>
              <a:rPr kumimoji="1" lang="ja-JP" altLang="en-US" dirty="0"/>
              <a:t>同一アカウントの同一投稿へのリアクション</a:t>
            </a:r>
            <a:r>
              <a:rPr lang="ja-JP" altLang="en-US" dirty="0"/>
              <a:t>が複数できてしまう（リアクション回数の制限機能）</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17</a:t>
            </a:fld>
            <a:endParaRPr kumimoji="1" lang="ja-JP" altLang="en-US"/>
          </a:p>
        </p:txBody>
      </p:sp>
    </p:spTree>
    <p:extLst>
      <p:ext uri="{BB962C8B-B14F-4D97-AF65-F5344CB8AC3E}">
        <p14:creationId xmlns:p14="http://schemas.microsoft.com/office/powerpoint/2010/main" val="40539988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技術面：データや画面遷移の流れを全員で理解</a:t>
            </a:r>
            <a:endParaRPr lang="en-US" altLang="ja-JP" dirty="0"/>
          </a:p>
          <a:p>
            <a:r>
              <a:rPr kumimoji="1" lang="ja-JP" altLang="en-US" dirty="0"/>
              <a:t>チームとしての面：意見の共有</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19</a:t>
            </a:fld>
            <a:endParaRPr kumimoji="1" lang="ja-JP" altLang="en-US"/>
          </a:p>
        </p:txBody>
      </p:sp>
    </p:spTree>
    <p:extLst>
      <p:ext uri="{BB962C8B-B14F-4D97-AF65-F5344CB8AC3E}">
        <p14:creationId xmlns:p14="http://schemas.microsoft.com/office/powerpoint/2010/main" val="957667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ファイル更新が円滑（ファイルの衝突がなかった）</a:t>
            </a:r>
            <a:endParaRPr lang="en-US" altLang="ja-JP" dirty="0"/>
          </a:p>
          <a:p>
            <a:pPr marL="0" indent="0">
              <a:buNone/>
            </a:pPr>
            <a:r>
              <a:rPr lang="ja-JP" altLang="en-US" dirty="0"/>
              <a:t>→最初はファイルの上書き等あった</a:t>
            </a:r>
            <a:endParaRPr lang="en-US" altLang="ja-JP" dirty="0"/>
          </a:p>
          <a:p>
            <a:r>
              <a:rPr lang="ja-JP" altLang="en-US" dirty="0"/>
              <a:t>プルへの意識</a:t>
            </a:r>
            <a:endParaRPr lang="en-US" altLang="ja-JP" dirty="0"/>
          </a:p>
          <a:p>
            <a:r>
              <a:rPr kumimoji="1" lang="ja-JP" altLang="en-US" dirty="0"/>
              <a:t>協調性が高まった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20</a:t>
            </a:fld>
            <a:endParaRPr kumimoji="1" lang="ja-JP" altLang="en-US"/>
          </a:p>
        </p:txBody>
      </p:sp>
    </p:spTree>
    <p:extLst>
      <p:ext uri="{BB962C8B-B14F-4D97-AF65-F5344CB8AC3E}">
        <p14:creationId xmlns:p14="http://schemas.microsoft.com/office/powerpoint/2010/main" val="1679335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highlight>
                  <a:srgbClr val="FFFF00"/>
                </a:highlight>
              </a:rPr>
              <a:t>最初の組み立ての甘さ</a:t>
            </a:r>
            <a:endParaRPr lang="en-US" altLang="ja-JP" dirty="0">
              <a:highlight>
                <a:srgbClr val="FFFF00"/>
              </a:highlight>
            </a:endParaRPr>
          </a:p>
          <a:p>
            <a:r>
              <a:rPr kumimoji="1" lang="ja-JP" altLang="en-US" dirty="0"/>
              <a:t>変数名の統一を最初にやっておくべき</a:t>
            </a:r>
            <a:endParaRPr kumimoji="1" lang="en-US" altLang="ja-JP" dirty="0"/>
          </a:p>
          <a:p>
            <a:r>
              <a:rPr lang="en-US" altLang="ja-JP" dirty="0"/>
              <a:t>Servlet</a:t>
            </a:r>
            <a:r>
              <a:rPr lang="ja-JP" altLang="en-US" dirty="0"/>
              <a:t>同士の画面遷移・連結を早めにやっておくべき</a:t>
            </a:r>
            <a:r>
              <a:rPr kumimoji="1" lang="ja-JP" altLang="en-US" dirty="0"/>
              <a:t>　</a:t>
            </a:r>
            <a:endParaRPr kumimoji="1" lang="en-US" altLang="ja-JP" dirty="0"/>
          </a:p>
          <a:p>
            <a:r>
              <a:rPr lang="en-US" altLang="ja-JP" dirty="0"/>
              <a:t>CSS</a:t>
            </a:r>
            <a:r>
              <a:rPr lang="ja-JP" altLang="en-US" dirty="0"/>
              <a:t>共通部分の活用</a:t>
            </a:r>
            <a:endParaRPr lang="en-US" altLang="ja-JP" dirty="0"/>
          </a:p>
          <a:p>
            <a:r>
              <a:rPr lang="ja-JP" altLang="en-US" dirty="0"/>
              <a:t>ファイル数の変化があった（使わないものもあった</a:t>
            </a:r>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21</a:t>
            </a:fld>
            <a:endParaRPr kumimoji="1" lang="ja-JP" altLang="en-US"/>
          </a:p>
        </p:txBody>
      </p:sp>
    </p:spTree>
    <p:extLst>
      <p:ext uri="{BB962C8B-B14F-4D97-AF65-F5344CB8AC3E}">
        <p14:creationId xmlns:p14="http://schemas.microsoft.com/office/powerpoint/2010/main" val="31958365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司会を明確化</a:t>
            </a:r>
            <a:endParaRPr lang="en-US" altLang="ja-JP" dirty="0"/>
          </a:p>
          <a:p>
            <a:r>
              <a:rPr lang="ja-JP" altLang="en-US" dirty="0"/>
              <a:t>リアクションをもっとする（オンラインゆえにより感じた）</a:t>
            </a:r>
            <a:endParaRPr lang="en-US" altLang="ja-JP" dirty="0"/>
          </a:p>
          <a:p>
            <a:r>
              <a:rPr lang="ja-JP" altLang="en-US" dirty="0"/>
              <a:t>ファイル完成の可視化</a:t>
            </a:r>
            <a:endParaRPr lang="en-US" altLang="ja-JP" dirty="0"/>
          </a:p>
          <a:p>
            <a:r>
              <a:rPr lang="ja-JP" altLang="en-US" dirty="0"/>
              <a:t>困っているところを抱えず共有</a:t>
            </a:r>
            <a:endParaRPr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22</a:t>
            </a:fld>
            <a:endParaRPr kumimoji="1" lang="ja-JP" altLang="en-US"/>
          </a:p>
        </p:txBody>
      </p:sp>
    </p:spTree>
    <p:extLst>
      <p:ext uri="{BB962C8B-B14F-4D97-AF65-F5344CB8AC3E}">
        <p14:creationId xmlns:p14="http://schemas.microsoft.com/office/powerpoint/2010/main" val="2460609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dirty="0">
                <a:solidFill>
                  <a:srgbClr val="1D1C1D"/>
                </a:solidFill>
                <a:effectLst/>
                <a:latin typeface="NotoSansJP"/>
              </a:rPr>
              <a:t>目標</a:t>
            </a:r>
            <a:br>
              <a:rPr lang="ja-JP" altLang="en-US" dirty="0"/>
            </a:br>
            <a:r>
              <a:rPr lang="ja-JP" altLang="en-US" b="0" i="0" dirty="0">
                <a:solidFill>
                  <a:srgbClr val="1D1C1D"/>
                </a:solidFill>
                <a:effectLst/>
                <a:latin typeface="NotoSansJP"/>
              </a:rPr>
              <a:t>チームでの開発の違いを知り積極的に知識を身につける成果</a:t>
            </a:r>
            <a:br>
              <a:rPr lang="ja-JP" altLang="en-US" dirty="0"/>
            </a:br>
            <a:r>
              <a:rPr lang="ja-JP" altLang="en-US" b="0" i="0" dirty="0">
                <a:solidFill>
                  <a:srgbClr val="1D1C1D"/>
                </a:solidFill>
                <a:effectLst/>
                <a:latin typeface="NotoSansJP"/>
              </a:rPr>
              <a:t>たくさん質問をしたことで知識を深めていくことが楽しいと感じながらプロジェクトに取り組むことができた。今後</a:t>
            </a:r>
            <a:br>
              <a:rPr lang="ja-JP" altLang="en-US" dirty="0"/>
            </a:br>
            <a:r>
              <a:rPr lang="ja-JP" altLang="en-US" b="0" i="0" dirty="0">
                <a:solidFill>
                  <a:srgbClr val="1D1C1D"/>
                </a:solidFill>
                <a:effectLst/>
                <a:latin typeface="NotoSansJP"/>
              </a:rPr>
              <a:t>もっと新しい発見やたくさん知識を身につけていきたいのでこの研修の成果を生かしつつ、会社の先輩方等から刺激をもらい成長していきたい</a:t>
            </a:r>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24</a:t>
            </a:fld>
            <a:endParaRPr kumimoji="1" lang="ja-JP" altLang="en-US"/>
          </a:p>
        </p:txBody>
      </p:sp>
    </p:spTree>
    <p:extLst>
      <p:ext uri="{BB962C8B-B14F-4D97-AF65-F5344CB8AC3E}">
        <p14:creationId xmlns:p14="http://schemas.microsoft.com/office/powerpoint/2010/main" val="1972250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4</a:t>
            </a:fld>
            <a:endParaRPr kumimoji="1" lang="ja-JP" altLang="en-US"/>
          </a:p>
        </p:txBody>
      </p:sp>
    </p:spTree>
    <p:extLst>
      <p:ext uri="{BB962C8B-B14F-4D97-AF65-F5344CB8AC3E}">
        <p14:creationId xmlns:p14="http://schemas.microsoft.com/office/powerpoint/2010/main" val="1576509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D3C39A8-B8FC-450D-938A-18C33A162EC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62308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1597999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6/29/2021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6/29/2021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6/29/2021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スライド番号プレースホルダー 3">
            <a:extLst>
              <a:ext uri="{FF2B5EF4-FFF2-40B4-BE49-F238E27FC236}">
                <a16:creationId xmlns:a16="http://schemas.microsoft.com/office/drawing/2014/main" id="{35A75B92-4270-45F8-AB9B-2495203CEF9A}"/>
              </a:ext>
            </a:extLst>
          </p:cNvPr>
          <p:cNvSpPr>
            <a:spLocks noGrp="1"/>
          </p:cNvSpPr>
          <p:nvPr>
            <p:ph type="sldNum" sz="quarter" idx="12"/>
          </p:nvPr>
        </p:nvSpPr>
        <p:spPr>
          <a:xfrm>
            <a:off x="10658927" y="6422854"/>
            <a:ext cx="946264" cy="365125"/>
          </a:xfrm>
        </p:spPr>
        <p:txBody>
          <a:bodyPr>
            <a:normAutofit/>
          </a:bodyPr>
          <a:lstStyle/>
          <a:p>
            <a:pPr>
              <a:spcAft>
                <a:spcPts val="600"/>
              </a:spcAft>
            </a:pPr>
            <a:fld id="{8A7A6979-0714-4377-B894-6BE4C2D6E202}" type="slidenum">
              <a:rPr lang="en-US" smtClean="0"/>
              <a:pPr>
                <a:spcAft>
                  <a:spcPts val="600"/>
                </a:spcAft>
              </a:pPr>
              <a:t>10</a:t>
            </a:fld>
            <a:endParaRPr lang="en-US"/>
          </a:p>
        </p:txBody>
      </p:sp>
      <p:pic>
        <p:nvPicPr>
          <p:cNvPr id="8" name="図 7" descr="グラフィカル ユーザー インターフェイス, テキスト, メール&#10;&#10;自動的に生成された説明">
            <a:extLst>
              <a:ext uri="{FF2B5EF4-FFF2-40B4-BE49-F238E27FC236}">
                <a16:creationId xmlns:a16="http://schemas.microsoft.com/office/drawing/2014/main" id="{6A228388-D701-4D48-A632-93D2AFDFBFF9}"/>
              </a:ext>
            </a:extLst>
          </p:cNvPr>
          <p:cNvPicPr>
            <a:picLocks noChangeAspect="1"/>
          </p:cNvPicPr>
          <p:nvPr/>
        </p:nvPicPr>
        <p:blipFill rotWithShape="1">
          <a:blip r:embed="rId3"/>
          <a:srcRect t="12980" r="792" b="37700"/>
          <a:stretch/>
        </p:blipFill>
        <p:spPr>
          <a:xfrm>
            <a:off x="516271" y="3548150"/>
            <a:ext cx="11088920" cy="2874704"/>
          </a:xfrm>
          <a:prstGeom prst="rect">
            <a:avLst/>
          </a:prstGeom>
        </p:spPr>
      </p:pic>
      <p:pic>
        <p:nvPicPr>
          <p:cNvPr id="6" name="図 5" descr="グラフィカル ユーザー インターフェイス, テキスト, アプリケーション, メール&#10;&#10;自動的に生成された説明">
            <a:extLst>
              <a:ext uri="{FF2B5EF4-FFF2-40B4-BE49-F238E27FC236}">
                <a16:creationId xmlns:a16="http://schemas.microsoft.com/office/drawing/2014/main" id="{C8A2A5A7-77E0-4AA7-B367-15D47452FBEC}"/>
              </a:ext>
            </a:extLst>
          </p:cNvPr>
          <p:cNvPicPr>
            <a:picLocks noChangeAspect="1"/>
          </p:cNvPicPr>
          <p:nvPr/>
        </p:nvPicPr>
        <p:blipFill rotWithShape="1">
          <a:blip r:embed="rId4"/>
          <a:srcRect t="13287" r="966" b="46694"/>
          <a:stretch/>
        </p:blipFill>
        <p:spPr>
          <a:xfrm>
            <a:off x="516271" y="435146"/>
            <a:ext cx="11088920" cy="2673976"/>
          </a:xfrm>
          <a:prstGeom prst="rect">
            <a:avLst/>
          </a:prstGeom>
        </p:spPr>
      </p:pic>
      <p:sp>
        <p:nvSpPr>
          <p:cNvPr id="13" name="フレーム 12">
            <a:extLst>
              <a:ext uri="{FF2B5EF4-FFF2-40B4-BE49-F238E27FC236}">
                <a16:creationId xmlns:a16="http://schemas.microsoft.com/office/drawing/2014/main" id="{213B9328-9A9D-47C2-9E2A-9196A748E50A}"/>
              </a:ext>
            </a:extLst>
          </p:cNvPr>
          <p:cNvSpPr/>
          <p:nvPr/>
        </p:nvSpPr>
        <p:spPr>
          <a:xfrm>
            <a:off x="9833317" y="1252025"/>
            <a:ext cx="1069145" cy="565479"/>
          </a:xfrm>
          <a:prstGeom prst="frame">
            <a:avLst>
              <a:gd name="adj1" fmla="val 5037"/>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フレーム 13">
            <a:extLst>
              <a:ext uri="{FF2B5EF4-FFF2-40B4-BE49-F238E27FC236}">
                <a16:creationId xmlns:a16="http://schemas.microsoft.com/office/drawing/2014/main" id="{DD23D366-DC62-4FE7-ADB4-4F06EAD346F5}"/>
              </a:ext>
            </a:extLst>
          </p:cNvPr>
          <p:cNvSpPr/>
          <p:nvPr/>
        </p:nvSpPr>
        <p:spPr>
          <a:xfrm>
            <a:off x="9833317" y="4255907"/>
            <a:ext cx="1069145" cy="565479"/>
          </a:xfrm>
          <a:prstGeom prst="frame">
            <a:avLst>
              <a:gd name="adj1" fmla="val 5037"/>
            </a:avLst>
          </a:prstGeom>
          <a:solidFill>
            <a:srgbClr val="FF0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37D83505-2742-42F0-961D-946CC43C8D15}"/>
              </a:ext>
            </a:extLst>
          </p:cNvPr>
          <p:cNvSpPr txBox="1"/>
          <p:nvPr/>
        </p:nvSpPr>
        <p:spPr>
          <a:xfrm>
            <a:off x="586809" y="47677"/>
            <a:ext cx="5096539" cy="461665"/>
          </a:xfrm>
          <a:prstGeom prst="rect">
            <a:avLst/>
          </a:prstGeom>
          <a:noFill/>
        </p:spPr>
        <p:txBody>
          <a:bodyPr wrap="square" rtlCol="0">
            <a:spAutoFit/>
          </a:bodyPr>
          <a:lstStyle/>
          <a:p>
            <a:r>
              <a:rPr kumimoji="1" lang="ja-JP" altLang="en-US" sz="2400" dirty="0">
                <a:latin typeface="メイリオ" panose="020B0604030504040204" pitchFamily="50" charset="-128"/>
                <a:ea typeface="メイリオ" panose="020B0604030504040204" pitchFamily="50" charset="-128"/>
              </a:rPr>
              <a:t>講師のメールアドレスでログイン</a:t>
            </a:r>
          </a:p>
        </p:txBody>
      </p:sp>
      <p:sp>
        <p:nvSpPr>
          <p:cNvPr id="16" name="テキスト ボックス 15">
            <a:extLst>
              <a:ext uri="{FF2B5EF4-FFF2-40B4-BE49-F238E27FC236}">
                <a16:creationId xmlns:a16="http://schemas.microsoft.com/office/drawing/2014/main" id="{7F04DC48-55BC-4D3D-B918-EFA77BD2B2D9}"/>
              </a:ext>
            </a:extLst>
          </p:cNvPr>
          <p:cNvSpPr txBox="1"/>
          <p:nvPr/>
        </p:nvSpPr>
        <p:spPr>
          <a:xfrm>
            <a:off x="516271" y="3141313"/>
            <a:ext cx="5096539" cy="461665"/>
          </a:xfrm>
          <a:prstGeom prst="rect">
            <a:avLst/>
          </a:prstGeom>
          <a:noFill/>
        </p:spPr>
        <p:txBody>
          <a:bodyPr wrap="square" rtlCol="0">
            <a:spAutoFit/>
          </a:bodyPr>
          <a:lstStyle/>
          <a:p>
            <a:r>
              <a:rPr kumimoji="1" lang="ja-JP" altLang="en-US" sz="2400" dirty="0">
                <a:latin typeface="メイリオ" panose="020B0604030504040204" pitchFamily="50" charset="-128"/>
                <a:ea typeface="メイリオ" panose="020B0604030504040204" pitchFamily="50" charset="-128"/>
              </a:rPr>
              <a:t>受講者のメールアドレスでログイン</a:t>
            </a:r>
          </a:p>
        </p:txBody>
      </p:sp>
    </p:spTree>
    <p:extLst>
      <p:ext uri="{BB962C8B-B14F-4D97-AF65-F5344CB8AC3E}">
        <p14:creationId xmlns:p14="http://schemas.microsoft.com/office/powerpoint/2010/main" val="293246753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br>
              <a:rPr lang="en-US" altLang="ja-JP" sz="3600" dirty="0">
                <a:solidFill>
                  <a:srgbClr val="FFFFFF"/>
                </a:solidFill>
              </a:rPr>
            </a:br>
            <a:r>
              <a:rPr kumimoji="1" lang="ja-JP" altLang="en-US" sz="3600" dirty="0">
                <a:solidFill>
                  <a:srgbClr val="FFFFFF"/>
                </a:solidFill>
              </a:rPr>
              <a:t>受講者同士のみでのコミュニケーション</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2400" b="1" dirty="0"/>
              <a:t>２．</a:t>
            </a:r>
            <a:r>
              <a:rPr kumimoji="1" lang="ja-JP" altLang="en-US" sz="2400" b="1" dirty="0">
                <a:solidFill>
                  <a:srgbClr val="FF0000"/>
                </a:solidFill>
              </a:rPr>
              <a:t>匿名</a:t>
            </a:r>
            <a:r>
              <a:rPr kumimoji="1" lang="ja-JP" altLang="en-US" sz="2400" b="1" dirty="0"/>
              <a:t>機能</a:t>
            </a:r>
            <a:endParaRPr kumimoji="1" lang="en-US" altLang="ja-JP" sz="2400" b="1" dirty="0"/>
          </a:p>
          <a:p>
            <a:pPr marL="0" indent="0">
              <a:buNone/>
            </a:pPr>
            <a:endParaRPr lang="en-US" altLang="ja-JP" sz="2400" dirty="0"/>
          </a:p>
          <a:p>
            <a:pPr marL="0" indent="0">
              <a:buNone/>
            </a:pPr>
            <a:endParaRPr lang="en-US" altLang="ja-JP" sz="2400"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
        <p:nvSpPr>
          <p:cNvPr id="5" name="四角形: 角を丸くする 4">
            <a:extLst>
              <a:ext uri="{FF2B5EF4-FFF2-40B4-BE49-F238E27FC236}">
                <a16:creationId xmlns:a16="http://schemas.microsoft.com/office/drawing/2014/main" id="{86668D3F-55D9-4A9A-B192-7E061C38F140}"/>
              </a:ext>
            </a:extLst>
          </p:cNvPr>
          <p:cNvSpPr/>
          <p:nvPr/>
        </p:nvSpPr>
        <p:spPr>
          <a:xfrm>
            <a:off x="1202919" y="2823410"/>
            <a:ext cx="6513334" cy="794915"/>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800" dirty="0">
                <a:solidFill>
                  <a:schemeClr val="tx1"/>
                </a:solidFill>
                <a:latin typeface="メイリオ" panose="020B0604030504040204" pitchFamily="50" charset="-128"/>
                <a:ea typeface="メイリオ" panose="020B0604030504040204" pitchFamily="50" charset="-128"/>
              </a:rPr>
              <a:t>TERACO</a:t>
            </a:r>
            <a:r>
              <a:rPr lang="ja-JP" altLang="en-US" sz="2800" dirty="0">
                <a:solidFill>
                  <a:schemeClr val="tx1"/>
                </a:solidFill>
                <a:latin typeface="メイリオ" panose="020B0604030504040204" pitchFamily="50" charset="-128"/>
                <a:ea typeface="メイリオ" panose="020B0604030504040204" pitchFamily="50" charset="-128"/>
              </a:rPr>
              <a:t>のメールアドレスでログイン</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6" name="矢印: 下 5">
            <a:extLst>
              <a:ext uri="{FF2B5EF4-FFF2-40B4-BE49-F238E27FC236}">
                <a16:creationId xmlns:a16="http://schemas.microsoft.com/office/drawing/2014/main" id="{4D019EF6-2E32-4437-BC30-845F38B8764D}"/>
              </a:ext>
            </a:extLst>
          </p:cNvPr>
          <p:cNvSpPr/>
          <p:nvPr/>
        </p:nvSpPr>
        <p:spPr>
          <a:xfrm>
            <a:off x="3849985" y="3822951"/>
            <a:ext cx="545432" cy="930442"/>
          </a:xfrm>
          <a:prstGeom prst="downArrow">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B16846E8-D6C3-449D-AAF4-193FA5E210F3}"/>
              </a:ext>
            </a:extLst>
          </p:cNvPr>
          <p:cNvSpPr/>
          <p:nvPr/>
        </p:nvSpPr>
        <p:spPr>
          <a:xfrm>
            <a:off x="1202919" y="4901107"/>
            <a:ext cx="5839565" cy="794914"/>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a:solidFill>
                  <a:schemeClr val="tx1"/>
                </a:solidFill>
                <a:latin typeface="メイリオ" panose="020B0604030504040204" pitchFamily="50" charset="-128"/>
                <a:ea typeface="メイリオ" panose="020B0604030504040204" pitchFamily="50" charset="-128"/>
              </a:rPr>
              <a:t>表示名：匿名</a:t>
            </a:r>
            <a:r>
              <a:rPr lang="en-US" altLang="ja-JP" sz="2800" dirty="0">
                <a:solidFill>
                  <a:schemeClr val="tx1"/>
                </a:solidFill>
                <a:latin typeface="メイリオ" panose="020B0604030504040204" pitchFamily="50" charset="-128"/>
                <a:ea typeface="メイリオ" panose="020B0604030504040204" pitchFamily="50" charset="-128"/>
              </a:rPr>
              <a:t>+</a:t>
            </a:r>
            <a:r>
              <a:rPr lang="ja-JP" altLang="en-US" sz="2800" dirty="0">
                <a:solidFill>
                  <a:schemeClr val="tx1"/>
                </a:solidFill>
                <a:latin typeface="メイリオ" panose="020B0604030504040204" pitchFamily="50" charset="-128"/>
                <a:ea typeface="メイリオ" panose="020B0604030504040204" pitchFamily="50" charset="-128"/>
              </a:rPr>
              <a:t>自動採番</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9" name="思考の吹き出し: 雲形 8">
            <a:extLst>
              <a:ext uri="{FF2B5EF4-FFF2-40B4-BE49-F238E27FC236}">
                <a16:creationId xmlns:a16="http://schemas.microsoft.com/office/drawing/2014/main" id="{4A042E52-DEC2-4DF5-A536-D951F9C2AF58}"/>
              </a:ext>
            </a:extLst>
          </p:cNvPr>
          <p:cNvSpPr/>
          <p:nvPr/>
        </p:nvSpPr>
        <p:spPr>
          <a:xfrm>
            <a:off x="8213558" y="3429000"/>
            <a:ext cx="3696778" cy="2648786"/>
          </a:xfrm>
          <a:prstGeom prst="cloudCallout">
            <a:avLst>
              <a:gd name="adj1" fmla="val -76905"/>
              <a:gd name="adj2" fmla="val 12170"/>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受講者である</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前提の匿名</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kumimoji="1" lang="ja-JP" altLang="en-US" sz="2400" b="1" dirty="0">
                <a:solidFill>
                  <a:srgbClr val="FF0000"/>
                </a:solidFill>
                <a:latin typeface="メイリオ" panose="020B0604030504040204" pitchFamily="50" charset="-128"/>
                <a:ea typeface="メイリオ" panose="020B0604030504040204" pitchFamily="50" charset="-128"/>
              </a:rPr>
              <a:t>発言しやすい</a:t>
            </a:r>
            <a:endParaRPr kumimoji="1" lang="en-US" altLang="ja-JP" sz="2400" b="1"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802104"/>
            <a:ext cx="9784080" cy="990831"/>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ポイント②誹謗中傷等への対策</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kumimoji="1" lang="ja-JP" altLang="en-US" sz="2400" b="1" dirty="0"/>
              <a:t>１．</a:t>
            </a:r>
            <a:r>
              <a:rPr kumimoji="1" lang="ja-JP" altLang="en-US" sz="2400" b="1" dirty="0">
                <a:solidFill>
                  <a:srgbClr val="FF0000"/>
                </a:solidFill>
              </a:rPr>
              <a:t>１００語</a:t>
            </a:r>
            <a:r>
              <a:rPr kumimoji="1" lang="ja-JP" altLang="en-US" sz="2400" b="1" dirty="0"/>
              <a:t>を自動検閲</a:t>
            </a:r>
            <a:endParaRPr kumimoji="1" lang="en-US" altLang="ja-JP" sz="2400" b="1" dirty="0"/>
          </a:p>
          <a:p>
            <a:pPr marL="0" indent="0">
              <a:buNone/>
            </a:pPr>
            <a:r>
              <a:rPr lang="ja-JP" altLang="en-US" sz="2800" dirty="0"/>
              <a:t>誹謗中傷ワードを含んでいると</a:t>
            </a:r>
            <a:endParaRPr lang="en-US" altLang="ja-JP" sz="2800" dirty="0"/>
          </a:p>
          <a:p>
            <a:pPr marL="0" indent="0">
              <a:buNone/>
            </a:pPr>
            <a:r>
              <a:rPr lang="ja-JP" altLang="en-US" sz="2800" dirty="0"/>
              <a:t>投稿・返信ができない</a:t>
            </a:r>
            <a:endParaRPr kumimoji="1" lang="en-US" altLang="ja-JP" sz="2800" dirty="0"/>
          </a:p>
          <a:p>
            <a:pPr marL="0" indent="0">
              <a:buNone/>
            </a:pPr>
            <a:endParaRPr lang="en-US" altLang="ja-JP" sz="2400" dirty="0"/>
          </a:p>
          <a:p>
            <a:pPr marL="0" indent="0">
              <a:buNone/>
            </a:pPr>
            <a:r>
              <a:rPr lang="ja-JP" altLang="en-US" sz="2400" b="1" dirty="0"/>
              <a:t>２．</a:t>
            </a:r>
            <a:r>
              <a:rPr lang="ja-JP" altLang="en-US" sz="2400" b="1" dirty="0">
                <a:solidFill>
                  <a:srgbClr val="FF0000"/>
                </a:solidFill>
              </a:rPr>
              <a:t>実名化</a:t>
            </a:r>
            <a:r>
              <a:rPr lang="ja-JP" altLang="en-US" sz="2400" b="1" dirty="0"/>
              <a:t>機能</a:t>
            </a:r>
            <a:endParaRPr lang="en-US" altLang="ja-JP" sz="2400" b="1" dirty="0"/>
          </a:p>
          <a:p>
            <a:pPr marL="0" indent="0">
              <a:buNone/>
            </a:pPr>
            <a:r>
              <a:rPr lang="ja-JP" altLang="en-US" sz="2800" dirty="0"/>
              <a:t>管理者権限で匿名を</a:t>
            </a:r>
            <a:r>
              <a:rPr lang="ja-JP" altLang="en-US" sz="2800" b="1" dirty="0">
                <a:solidFill>
                  <a:srgbClr val="FF0000"/>
                </a:solidFill>
              </a:rPr>
              <a:t>解除</a:t>
            </a:r>
            <a:r>
              <a:rPr lang="ja-JP" altLang="en-US" sz="2800" dirty="0"/>
              <a:t>する</a:t>
            </a:r>
            <a:endParaRPr lang="en-US" altLang="ja-JP" sz="2800" dirty="0"/>
          </a:p>
          <a:p>
            <a:pPr marL="0" indent="0">
              <a:buNone/>
            </a:pPr>
            <a:r>
              <a:rPr lang="ja-JP" altLang="en-US" sz="2800" dirty="0"/>
              <a:t>過激派機能</a:t>
            </a:r>
            <a:endParaRPr kumimoji="1" lang="ja-JP" altLang="en-US" sz="28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688672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8.33333E-7 7.40741E-7 L -8.33333E-7 -0.07222 " pathEditMode="relative" rAng="0" ptsTypes="AA">
                                      <p:cBhvr>
                                        <p:cTn id="6" dur="250" accel="50000" decel="50000" autoRev="1" fill="hold">
                                          <p:stCondLst>
                                            <p:cond delay="0"/>
                                          </p:stCondLst>
                                        </p:cTn>
                                        <p:tgtEl>
                                          <p:spTgt spid="3">
                                            <p:txEl>
                                              <p:pRg st="1" end="1"/>
                                            </p:txEl>
                                          </p:spTgt>
                                        </p:tgtEl>
                                        <p:attrNameLst>
                                          <p:attrName>ppt_x</p:attrName>
                                          <p:attrName>ppt_y</p:attrName>
                                        </p:attrNameLst>
                                      </p:cBhvr>
                                      <p:rCtr x="0" y="-3611"/>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14</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882152"/>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grpSp>
        <p:nvGrpSpPr>
          <p:cNvPr id="24" name="グループ化 23">
            <a:extLst>
              <a:ext uri="{FF2B5EF4-FFF2-40B4-BE49-F238E27FC236}">
                <a16:creationId xmlns:a16="http://schemas.microsoft.com/office/drawing/2014/main" id="{49646312-F541-4417-A7E4-E2E826C02C5B}"/>
              </a:ext>
            </a:extLst>
          </p:cNvPr>
          <p:cNvGrpSpPr/>
          <p:nvPr/>
        </p:nvGrpSpPr>
        <p:grpSpPr>
          <a:xfrm>
            <a:off x="753603" y="1817504"/>
            <a:ext cx="1300487" cy="1124746"/>
            <a:chOff x="544354" y="2287424"/>
            <a:chExt cx="2149711" cy="2494727"/>
          </a:xfrm>
        </p:grpSpPr>
        <p:pic>
          <p:nvPicPr>
            <p:cNvPr id="15" name="図 14">
              <a:extLst>
                <a:ext uri="{FF2B5EF4-FFF2-40B4-BE49-F238E27FC236}">
                  <a16:creationId xmlns:a16="http://schemas.microsoft.com/office/drawing/2014/main" id="{ED50E5C5-5981-43B8-A642-9A4926AF6E97}"/>
                </a:ext>
              </a:extLst>
            </p:cNvPr>
            <p:cNvPicPr>
              <a:picLocks noChangeAspect="1"/>
            </p:cNvPicPr>
            <p:nvPr/>
          </p:nvPicPr>
          <p:blipFill>
            <a:blip r:embed="rId3"/>
            <a:stretch>
              <a:fillRect/>
            </a:stretch>
          </p:blipFill>
          <p:spPr>
            <a:xfrm>
              <a:off x="544354" y="2287424"/>
              <a:ext cx="2149711" cy="2494727"/>
            </a:xfrm>
            <a:prstGeom prst="rect">
              <a:avLst/>
            </a:prstGeom>
          </p:spPr>
        </p:pic>
        <p:sp>
          <p:nvSpPr>
            <p:cNvPr id="18" name="テキスト ボックス 17">
              <a:extLst>
                <a:ext uri="{FF2B5EF4-FFF2-40B4-BE49-F238E27FC236}">
                  <a16:creationId xmlns:a16="http://schemas.microsoft.com/office/drawing/2014/main" id="{2897D7BF-F0EE-4391-969A-437465510E55}"/>
                </a:ext>
              </a:extLst>
            </p:cNvPr>
            <p:cNvSpPr txBox="1"/>
            <p:nvPr/>
          </p:nvSpPr>
          <p:spPr>
            <a:xfrm>
              <a:off x="674925" y="3324782"/>
              <a:ext cx="1653236" cy="682660"/>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Servlet</a:t>
              </a:r>
              <a:endParaRPr kumimoji="1" lang="en-US" altLang="ja-JP" sz="1200" b="1" dirty="0">
                <a:solidFill>
                  <a:schemeClr val="bg1"/>
                </a:solidFill>
                <a:latin typeface="メイリオ" panose="020B0604030504040204" pitchFamily="50" charset="-128"/>
                <a:ea typeface="メイリオ" panose="020B0604030504040204" pitchFamily="50" charset="-128"/>
              </a:endParaRPr>
            </a:p>
          </p:txBody>
        </p:sp>
      </p:grpSp>
      <p:grpSp>
        <p:nvGrpSpPr>
          <p:cNvPr id="25" name="グループ化 24">
            <a:extLst>
              <a:ext uri="{FF2B5EF4-FFF2-40B4-BE49-F238E27FC236}">
                <a16:creationId xmlns:a16="http://schemas.microsoft.com/office/drawing/2014/main" id="{439DE4D1-E3C9-49DF-AB5D-C50918EE07EF}"/>
              </a:ext>
            </a:extLst>
          </p:cNvPr>
          <p:cNvGrpSpPr/>
          <p:nvPr/>
        </p:nvGrpSpPr>
        <p:grpSpPr>
          <a:xfrm>
            <a:off x="4207241" y="1849692"/>
            <a:ext cx="1300487" cy="1119611"/>
            <a:chOff x="2830407" y="2304714"/>
            <a:chExt cx="2149710" cy="2494725"/>
          </a:xfrm>
        </p:grpSpPr>
        <p:pic>
          <p:nvPicPr>
            <p:cNvPr id="17" name="図 16">
              <a:extLst>
                <a:ext uri="{FF2B5EF4-FFF2-40B4-BE49-F238E27FC236}">
                  <a16:creationId xmlns:a16="http://schemas.microsoft.com/office/drawing/2014/main" id="{BD742538-74CE-48E0-944B-667710AA100D}"/>
                </a:ext>
              </a:extLst>
            </p:cNvPr>
            <p:cNvPicPr>
              <a:picLocks noChangeAspect="1"/>
            </p:cNvPicPr>
            <p:nvPr/>
          </p:nvPicPr>
          <p:blipFill>
            <a:blip r:embed="rId4"/>
            <a:stretch>
              <a:fillRect/>
            </a:stretch>
          </p:blipFill>
          <p:spPr>
            <a:xfrm>
              <a:off x="2830407" y="2304714"/>
              <a:ext cx="2149710" cy="2494725"/>
            </a:xfrm>
            <a:prstGeom prst="rect">
              <a:avLst/>
            </a:prstGeom>
          </p:spPr>
        </p:pic>
        <p:sp>
          <p:nvSpPr>
            <p:cNvPr id="19" name="テキスト ボックス 18">
              <a:extLst>
                <a:ext uri="{FF2B5EF4-FFF2-40B4-BE49-F238E27FC236}">
                  <a16:creationId xmlns:a16="http://schemas.microsoft.com/office/drawing/2014/main" id="{9DE669C0-062D-4B5D-B055-30866F917B15}"/>
                </a:ext>
              </a:extLst>
            </p:cNvPr>
            <p:cNvSpPr txBox="1"/>
            <p:nvPr/>
          </p:nvSpPr>
          <p:spPr>
            <a:xfrm>
              <a:off x="3142610" y="3342929"/>
              <a:ext cx="1042736" cy="68579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DAO</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26" name="グループ化 25">
            <a:extLst>
              <a:ext uri="{FF2B5EF4-FFF2-40B4-BE49-F238E27FC236}">
                <a16:creationId xmlns:a16="http://schemas.microsoft.com/office/drawing/2014/main" id="{945A9543-3645-4432-B7E3-24D05C9E5D35}"/>
              </a:ext>
            </a:extLst>
          </p:cNvPr>
          <p:cNvGrpSpPr/>
          <p:nvPr/>
        </p:nvGrpSpPr>
        <p:grpSpPr>
          <a:xfrm>
            <a:off x="7819922" y="1904990"/>
            <a:ext cx="1240771" cy="1062284"/>
            <a:chOff x="5108669" y="2347937"/>
            <a:chExt cx="2144474" cy="2488651"/>
          </a:xfrm>
        </p:grpSpPr>
        <p:pic>
          <p:nvPicPr>
            <p:cNvPr id="13" name="図 12" descr="ケーキ が含まれている画像&#10;&#10;自動的に生成された説明">
              <a:extLst>
                <a:ext uri="{FF2B5EF4-FFF2-40B4-BE49-F238E27FC236}">
                  <a16:creationId xmlns:a16="http://schemas.microsoft.com/office/drawing/2014/main" id="{E92A07ED-D3B5-4F2A-850F-DA7799336155}"/>
                </a:ext>
              </a:extLst>
            </p:cNvPr>
            <p:cNvPicPr>
              <a:picLocks noChangeAspect="1"/>
            </p:cNvPicPr>
            <p:nvPr/>
          </p:nvPicPr>
          <p:blipFill>
            <a:blip r:embed="rId5"/>
            <a:stretch>
              <a:fillRect/>
            </a:stretch>
          </p:blipFill>
          <p:spPr>
            <a:xfrm>
              <a:off x="5108669" y="2347937"/>
              <a:ext cx="2144474" cy="2488651"/>
            </a:xfrm>
            <a:prstGeom prst="rect">
              <a:avLst/>
            </a:prstGeom>
          </p:spPr>
        </p:pic>
        <p:sp>
          <p:nvSpPr>
            <p:cNvPr id="20" name="テキスト ボックス 19">
              <a:extLst>
                <a:ext uri="{FF2B5EF4-FFF2-40B4-BE49-F238E27FC236}">
                  <a16:creationId xmlns:a16="http://schemas.microsoft.com/office/drawing/2014/main" id="{3F381A75-297D-4E7A-BDE0-CF490F5C6B54}"/>
                </a:ext>
              </a:extLst>
            </p:cNvPr>
            <p:cNvSpPr txBox="1"/>
            <p:nvPr/>
          </p:nvSpPr>
          <p:spPr>
            <a:xfrm>
              <a:off x="5108669" y="3273085"/>
              <a:ext cx="1388521" cy="63835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Model</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28" name="正方形/長方形 27">
            <a:extLst>
              <a:ext uri="{FF2B5EF4-FFF2-40B4-BE49-F238E27FC236}">
                <a16:creationId xmlns:a16="http://schemas.microsoft.com/office/drawing/2014/main" id="{543CDF69-3F8F-4FFB-8442-1047449EE3A3}"/>
              </a:ext>
            </a:extLst>
          </p:cNvPr>
          <p:cNvSpPr/>
          <p:nvPr/>
        </p:nvSpPr>
        <p:spPr>
          <a:xfrm>
            <a:off x="797907" y="2967276"/>
            <a:ext cx="3160294" cy="3529436"/>
          </a:xfrm>
          <a:prstGeom prst="rect">
            <a:avLst/>
          </a:prstGeom>
          <a:solidFill>
            <a:srgbClr val="0070C0">
              <a:alpha val="35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b="0" i="0" dirty="0">
                <a:solidFill>
                  <a:srgbClr val="1D1C1D"/>
                </a:solidFill>
                <a:effectLst/>
                <a:latin typeface="メイリオ" panose="020B0604030504040204" pitchFamily="50" charset="-128"/>
                <a:ea typeface="メイリオ" panose="020B0604030504040204" pitchFamily="50" charset="-128"/>
              </a:rPr>
              <a:t>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PasswordServlet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br>
              <a:rPr lang="ja-JP" altLang="en-US" sz="1400" dirty="0">
                <a:latin typeface="メイリオ" panose="020B0604030504040204" pitchFamily="50" charset="-128"/>
                <a:ea typeface="メイリオ" panose="020B0604030504040204" pitchFamily="50" charset="-128"/>
              </a:rPr>
            </a:br>
            <a:r>
              <a:rPr lang="en-US" altLang="ja-JP" sz="1400" b="0" i="0" dirty="0">
                <a:solidFill>
                  <a:srgbClr val="1D1C1D"/>
                </a:solidFill>
                <a:effectLst/>
                <a:latin typeface="メイリオ" panose="020B0604030504040204" pitchFamily="50" charset="-128"/>
                <a:ea typeface="メイリオ" panose="020B0604030504040204" pitchFamily="50" charset="-128"/>
              </a:rPr>
              <a:t>ManagerMenuServlet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ManagerUserServlet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：福田</a:t>
            </a:r>
            <a:endParaRPr lang="en-US" altLang="ja-JP" sz="1400" dirty="0">
              <a:solidFill>
                <a:srgbClr val="1D1C1D"/>
              </a:solidFill>
              <a:latin typeface="メイリオ" panose="020B0604030504040204" pitchFamily="50" charset="-128"/>
              <a:ea typeface="メイリオ" panose="020B0604030504040204" pitchFamily="50" charset="-128"/>
            </a:endParaRPr>
          </a:p>
          <a:p>
            <a:r>
              <a:rPr lang="en-US" altLang="ja-JP" sz="1400" b="0" i="0" dirty="0">
                <a:solidFill>
                  <a:srgbClr val="1D1C1D"/>
                </a:solidFill>
                <a:effectLst/>
                <a:latin typeface="メイリオ" panose="020B0604030504040204" pitchFamily="50" charset="-128"/>
                <a:ea typeface="メイリオ" panose="020B0604030504040204" pitchFamily="50" charset="-128"/>
              </a:rPr>
              <a:t>ViewBoardServlet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ManagerViewBoardServlet</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sz="1400" dirty="0">
              <a:latin typeface="メイリオ" panose="020B0604030504040204" pitchFamily="50" charset="-128"/>
              <a:ea typeface="メイリオ" panose="020B0604030504040204" pitchFamily="50" charset="-128"/>
            </a:endParaRPr>
          </a:p>
        </p:txBody>
      </p:sp>
      <p:sp>
        <p:nvSpPr>
          <p:cNvPr id="29" name="正方形/長方形 28">
            <a:extLst>
              <a:ext uri="{FF2B5EF4-FFF2-40B4-BE49-F238E27FC236}">
                <a16:creationId xmlns:a16="http://schemas.microsoft.com/office/drawing/2014/main" id="{8EADA624-453A-4CA0-A680-0996EFDB1317}"/>
              </a:ext>
            </a:extLst>
          </p:cNvPr>
          <p:cNvSpPr/>
          <p:nvPr/>
        </p:nvSpPr>
        <p:spPr>
          <a:xfrm>
            <a:off x="4302166" y="2967275"/>
            <a:ext cx="3160294" cy="3529436"/>
          </a:xfrm>
          <a:prstGeom prst="rect">
            <a:avLst/>
          </a:prstGeom>
          <a:solidFill>
            <a:srgbClr val="00B0F0">
              <a:alpha val="35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UserDao		</a:t>
            </a:r>
            <a:r>
              <a:rPr lang="ja-JP" altLang="en-US" b="0" i="0" dirty="0">
                <a:solidFill>
                  <a:srgbClr val="1D1C1D"/>
                </a:solidFill>
                <a:effectLst/>
                <a:latin typeface="メイリオ" panose="020B0604030504040204" pitchFamily="50" charset="-128"/>
                <a:ea typeface="メイリオ" panose="020B0604030504040204" pitchFamily="50" charset="-128"/>
              </a:rPr>
              <a:t>：三田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BoardDao		</a:t>
            </a:r>
            <a:r>
              <a:rPr lang="ja-JP" altLang="en-US" b="0" i="0" dirty="0">
                <a:solidFill>
                  <a:srgbClr val="1D1C1D"/>
                </a:solidFill>
                <a:effectLst/>
                <a:latin typeface="メイリオ" panose="020B0604030504040204" pitchFamily="50" charset="-128"/>
                <a:ea typeface="メイリオ" panose="020B0604030504040204" pitchFamily="50" charset="-128"/>
              </a:rPr>
              <a:t>：深田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福田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ReplyDao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PasswordDao	</a:t>
            </a:r>
            <a:r>
              <a:rPr lang="ja-JP" altLang="en-US" b="0" i="0" dirty="0">
                <a:solidFill>
                  <a:srgbClr val="1D1C1D"/>
                </a:solidFill>
                <a:effectLst/>
                <a:latin typeface="メイリオ" panose="020B0604030504040204" pitchFamily="50" charset="-128"/>
                <a:ea typeface="メイリオ" panose="020B0604030504040204" pitchFamily="50" charset="-128"/>
              </a:rPr>
              <a:t>：新川</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a:extLst>
              <a:ext uri="{FF2B5EF4-FFF2-40B4-BE49-F238E27FC236}">
                <a16:creationId xmlns:a16="http://schemas.microsoft.com/office/drawing/2014/main" id="{1C68F4D9-915E-4205-87D8-34D38F33D7D9}"/>
              </a:ext>
            </a:extLst>
          </p:cNvPr>
          <p:cNvSpPr/>
          <p:nvPr/>
        </p:nvSpPr>
        <p:spPr>
          <a:xfrm>
            <a:off x="7806425" y="2967274"/>
            <a:ext cx="3160294" cy="3529435"/>
          </a:xfrm>
          <a:prstGeom prst="rect">
            <a:avLst/>
          </a:prstGeom>
          <a:solidFill>
            <a:srgbClr val="00B050">
              <a:alpha val="35000"/>
            </a:srgb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LoginUser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User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Reply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Search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16</a:t>
            </a:fld>
            <a:endParaRPr lang="en-US" dirty="0"/>
          </a:p>
        </p:txBody>
      </p:sp>
      <p:grpSp>
        <p:nvGrpSpPr>
          <p:cNvPr id="7" name="グループ化 6">
            <a:extLst>
              <a:ext uri="{FF2B5EF4-FFF2-40B4-BE49-F238E27FC236}">
                <a16:creationId xmlns:a16="http://schemas.microsoft.com/office/drawing/2014/main" id="{3FA81769-45E2-49A2-ACD6-49BD55E2747B}"/>
              </a:ext>
            </a:extLst>
          </p:cNvPr>
          <p:cNvGrpSpPr/>
          <p:nvPr/>
        </p:nvGrpSpPr>
        <p:grpSpPr>
          <a:xfrm>
            <a:off x="2244178" y="1770522"/>
            <a:ext cx="1300487" cy="1089285"/>
            <a:chOff x="7381695" y="2256203"/>
            <a:chExt cx="2203517" cy="2557168"/>
          </a:xfrm>
        </p:grpSpPr>
        <p:pic>
          <p:nvPicPr>
            <p:cNvPr id="9" name="図 8" descr="文字が書かれている&#10;&#10;中程度の精度で自動的に生成された説明">
              <a:extLst>
                <a:ext uri="{FF2B5EF4-FFF2-40B4-BE49-F238E27FC236}">
                  <a16:creationId xmlns:a16="http://schemas.microsoft.com/office/drawing/2014/main" id="{6B6F371C-6BC5-4482-98AB-1E637137F897}"/>
                </a:ext>
              </a:extLst>
            </p:cNvPr>
            <p:cNvPicPr>
              <a:picLocks noChangeAspect="1"/>
            </p:cNvPicPr>
            <p:nvPr/>
          </p:nvPicPr>
          <p:blipFill>
            <a:blip r:embed="rId2"/>
            <a:stretch>
              <a:fillRect/>
            </a:stretch>
          </p:blipFill>
          <p:spPr>
            <a:xfrm>
              <a:off x="7381695" y="2256203"/>
              <a:ext cx="2203517" cy="2557168"/>
            </a:xfrm>
            <a:prstGeom prst="rect">
              <a:avLst/>
            </a:prstGeom>
          </p:spPr>
        </p:pic>
        <p:sp>
          <p:nvSpPr>
            <p:cNvPr id="11" name="テキスト ボックス 10">
              <a:extLst>
                <a:ext uri="{FF2B5EF4-FFF2-40B4-BE49-F238E27FC236}">
                  <a16:creationId xmlns:a16="http://schemas.microsoft.com/office/drawing/2014/main" id="{D13786BE-8664-4F23-A4A5-8459088B6861}"/>
                </a:ext>
              </a:extLst>
            </p:cNvPr>
            <p:cNvSpPr txBox="1"/>
            <p:nvPr/>
          </p:nvSpPr>
          <p:spPr>
            <a:xfrm>
              <a:off x="7675361" y="3288599"/>
              <a:ext cx="1042737" cy="722527"/>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JSP</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12" name="グループ化 11">
            <a:extLst>
              <a:ext uri="{FF2B5EF4-FFF2-40B4-BE49-F238E27FC236}">
                <a16:creationId xmlns:a16="http://schemas.microsoft.com/office/drawing/2014/main" id="{B3BFDEDB-F6E2-4210-B0CF-B6ED3433FD26}"/>
              </a:ext>
            </a:extLst>
          </p:cNvPr>
          <p:cNvGrpSpPr/>
          <p:nvPr/>
        </p:nvGrpSpPr>
        <p:grpSpPr>
          <a:xfrm>
            <a:off x="6383594" y="1770521"/>
            <a:ext cx="1300488" cy="1089286"/>
            <a:chOff x="9849426" y="2950261"/>
            <a:chExt cx="2208127" cy="2562517"/>
          </a:xfrm>
        </p:grpSpPr>
        <p:pic>
          <p:nvPicPr>
            <p:cNvPr id="13" name="図 12" descr="敷物 が含まれている画像&#10;&#10;自動的に生成された説明">
              <a:extLst>
                <a:ext uri="{FF2B5EF4-FFF2-40B4-BE49-F238E27FC236}">
                  <a16:creationId xmlns:a16="http://schemas.microsoft.com/office/drawing/2014/main" id="{0D76A761-92B2-494C-877F-C0356D29E84E}"/>
                </a:ext>
              </a:extLst>
            </p:cNvPr>
            <p:cNvPicPr>
              <a:picLocks noChangeAspect="1"/>
            </p:cNvPicPr>
            <p:nvPr/>
          </p:nvPicPr>
          <p:blipFill>
            <a:blip r:embed="rId3"/>
            <a:stretch>
              <a:fillRect/>
            </a:stretch>
          </p:blipFill>
          <p:spPr>
            <a:xfrm>
              <a:off x="9849426" y="2950261"/>
              <a:ext cx="2208127" cy="2562517"/>
            </a:xfrm>
            <a:prstGeom prst="rect">
              <a:avLst/>
            </a:prstGeom>
          </p:spPr>
        </p:pic>
        <p:sp>
          <p:nvSpPr>
            <p:cNvPr id="14" name="テキスト ボックス 13">
              <a:extLst>
                <a:ext uri="{FF2B5EF4-FFF2-40B4-BE49-F238E27FC236}">
                  <a16:creationId xmlns:a16="http://schemas.microsoft.com/office/drawing/2014/main" id="{739EB1C0-F432-4A8C-8F5A-96FEC680EAA4}"/>
                </a:ext>
              </a:extLst>
            </p:cNvPr>
            <p:cNvSpPr txBox="1"/>
            <p:nvPr/>
          </p:nvSpPr>
          <p:spPr>
            <a:xfrm>
              <a:off x="10166033" y="3922216"/>
              <a:ext cx="1042737" cy="618606"/>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CSS</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15" name="コンテンツ プレースホルダー 2">
            <a:extLst>
              <a:ext uri="{FF2B5EF4-FFF2-40B4-BE49-F238E27FC236}">
                <a16:creationId xmlns:a16="http://schemas.microsoft.com/office/drawing/2014/main" id="{9071413F-85E9-453C-8289-77AF34F55FAF}"/>
              </a:ext>
            </a:extLst>
          </p:cNvPr>
          <p:cNvSpPr>
            <a:spLocks noGrp="1"/>
          </p:cNvSpPr>
          <p:nvPr>
            <p:ph idx="1"/>
          </p:nvPr>
        </p:nvSpPr>
        <p:spPr>
          <a:xfrm>
            <a:off x="1202919" y="5911075"/>
            <a:ext cx="9456008" cy="832331"/>
          </a:xfrm>
        </p:spPr>
        <p:txBody>
          <a:bodyPr>
            <a:normAutofit fontScale="77500" lnSpcReduction="20000"/>
          </a:bodyPr>
          <a:lstStyle/>
          <a:p>
            <a:endParaRPr lang="en-US" altLang="ja-JP" dirty="0"/>
          </a:p>
          <a:p>
            <a:pPr marL="0" indent="0" algn="ctr">
              <a:buNone/>
            </a:pPr>
            <a:r>
              <a:rPr kumimoji="1" lang="ja-JP" altLang="en-US" sz="4100" b="1" u="sng" dirty="0"/>
              <a:t>合計</a:t>
            </a:r>
            <a:r>
              <a:rPr kumimoji="1" lang="en-US" altLang="ja-JP" sz="4100" b="1" u="sng" dirty="0"/>
              <a:t>	</a:t>
            </a:r>
            <a:r>
              <a:rPr kumimoji="1" lang="ja-JP" altLang="en-US" sz="4100" b="1" u="sng" dirty="0"/>
              <a:t>４８ファイル</a:t>
            </a:r>
          </a:p>
        </p:txBody>
      </p:sp>
      <p:sp>
        <p:nvSpPr>
          <p:cNvPr id="16" name="正方形/長方形 15">
            <a:extLst>
              <a:ext uri="{FF2B5EF4-FFF2-40B4-BE49-F238E27FC236}">
                <a16:creationId xmlns:a16="http://schemas.microsoft.com/office/drawing/2014/main" id="{94DB48F8-271F-4167-A3C6-899721ECC96D}"/>
              </a:ext>
            </a:extLst>
          </p:cNvPr>
          <p:cNvSpPr/>
          <p:nvPr/>
        </p:nvSpPr>
        <p:spPr>
          <a:xfrm>
            <a:off x="2305835" y="2859807"/>
            <a:ext cx="3450984" cy="3271171"/>
          </a:xfrm>
          <a:prstGeom prst="rect">
            <a:avLst/>
          </a:prstGeom>
          <a:solidFill>
            <a:srgbClr val="FFC000">
              <a:alpha val="35000"/>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600" b="0" i="0" dirty="0">
              <a:solidFill>
                <a:srgbClr val="1D1C1D"/>
              </a:solidFill>
              <a:effectLst/>
              <a:latin typeface="メイリオ" panose="020B0604030504040204" pitchFamily="50" charset="-128"/>
              <a:ea typeface="メイリオ" panose="020B0604030504040204" pitchFamily="50" charset="-128"/>
            </a:endParaRPr>
          </a:p>
          <a:p>
            <a:r>
              <a:rPr lang="en-US" altLang="ja-JP" sz="1600" b="0" i="0" dirty="0">
                <a:solidFill>
                  <a:srgbClr val="1D1C1D"/>
                </a:solidFill>
                <a:effectLst/>
                <a:latin typeface="メイリオ" panose="020B0604030504040204" pitchFamily="50" charset="-128"/>
                <a:ea typeface="メイリオ" panose="020B0604030504040204" pitchFamily="50" charset="-128"/>
              </a:rPr>
              <a:t>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Menu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TeacherMenu</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Password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ManagerMenu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ManagerUser</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Board				</a:t>
            </a:r>
            <a:r>
              <a:rPr lang="ja-JP" altLang="en-US" sz="1600" b="0" i="0" dirty="0">
                <a:solidFill>
                  <a:srgbClr val="1D1C1D"/>
                </a:solidFill>
                <a:effectLst/>
                <a:latin typeface="メイリオ" panose="020B0604030504040204" pitchFamily="50" charset="-128"/>
                <a:ea typeface="メイリオ" panose="020B0604030504040204" pitchFamily="50" charset="-128"/>
              </a:rPr>
              <a:t>：福田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ViewBoard</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br>
            <a:endParaRPr kumimoji="1" lang="ja-JP" altLang="en-US" dirty="0"/>
          </a:p>
        </p:txBody>
      </p:sp>
      <p:sp>
        <p:nvSpPr>
          <p:cNvPr id="17" name="正方形/長方形 16">
            <a:extLst>
              <a:ext uri="{FF2B5EF4-FFF2-40B4-BE49-F238E27FC236}">
                <a16:creationId xmlns:a16="http://schemas.microsoft.com/office/drawing/2014/main" id="{398A6E11-931B-4A27-9175-B1410AAFCE59}"/>
              </a:ext>
            </a:extLst>
          </p:cNvPr>
          <p:cNvSpPr/>
          <p:nvPr/>
        </p:nvSpPr>
        <p:spPr>
          <a:xfrm>
            <a:off x="6482211" y="2846189"/>
            <a:ext cx="3450985" cy="3271171"/>
          </a:xfrm>
          <a:prstGeom prst="rect">
            <a:avLst/>
          </a:prstGeom>
          <a:solidFill>
            <a:srgbClr val="FF0000">
              <a:alpha val="35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Menu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TeacherMenu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MangerMenu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ManagerUser</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VIewBoard</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未実装機能</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1989626"/>
            <a:ext cx="9456008" cy="4228293"/>
          </a:xfrm>
        </p:spPr>
        <p:txBody>
          <a:bodyPr>
            <a:normAutofit fontScale="92500"/>
          </a:bodyPr>
          <a:lstStyle/>
          <a:p>
            <a:endParaRPr kumimoji="1" lang="en-US" altLang="ja-JP" sz="3200" dirty="0"/>
          </a:p>
          <a:p>
            <a:pPr marL="0" indent="0">
              <a:buNone/>
            </a:pPr>
            <a:endParaRPr kumimoji="1" lang="en-US" altLang="ja-JP" sz="3200" dirty="0"/>
          </a:p>
          <a:p>
            <a:pPr marL="0" indent="0">
              <a:buNone/>
            </a:pPr>
            <a:endParaRPr kumimoji="1" lang="en-US" altLang="ja-JP" sz="3200" dirty="0">
              <a:highlight>
                <a:srgbClr val="FFFF99"/>
              </a:highlight>
            </a:endParaRPr>
          </a:p>
          <a:p>
            <a:pPr marL="0" indent="0">
              <a:buNone/>
            </a:pPr>
            <a:r>
              <a:rPr kumimoji="1" lang="en-US" altLang="ja-JP" sz="3200" dirty="0"/>
              <a:t>	</a:t>
            </a:r>
            <a:r>
              <a:rPr kumimoji="1" lang="ja-JP" altLang="en-US" sz="3200" dirty="0">
                <a:highlight>
                  <a:srgbClr val="FFFF99"/>
                </a:highlight>
              </a:rPr>
              <a:t>実名化の後、一定時間たつと匿名にもどる機能</a:t>
            </a:r>
            <a:endParaRPr kumimoji="1" lang="en-US" altLang="ja-JP" sz="3200" dirty="0">
              <a:highlight>
                <a:srgbClr val="FFFF99"/>
              </a:highlight>
            </a:endParaRPr>
          </a:p>
          <a:p>
            <a:endParaRPr kumimoji="1" lang="en-US" altLang="ja-JP" sz="3200" dirty="0"/>
          </a:p>
          <a:p>
            <a:endParaRPr lang="en-US" altLang="ja-JP" sz="3200" dirty="0"/>
          </a:p>
          <a:p>
            <a:pPr marL="0" indent="0">
              <a:buNone/>
            </a:pPr>
            <a:r>
              <a:rPr lang="en-US" altLang="ja-JP" sz="3200" dirty="0"/>
              <a:t>	</a:t>
            </a:r>
            <a:r>
              <a:rPr lang="ja-JP" altLang="en-US" sz="3200" dirty="0">
                <a:highlight>
                  <a:srgbClr val="FFFF99"/>
                </a:highlight>
              </a:rPr>
              <a:t>リアクション回数の制限機能</a:t>
            </a:r>
            <a:endParaRPr kumimoji="1" lang="en-US" altLang="ja-JP" sz="3200" dirty="0">
              <a:highlight>
                <a:srgbClr val="FFFF99"/>
              </a:highlight>
            </a:endParaRPr>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17</a:t>
            </a:fld>
            <a:endParaRPr lang="en-US" dirty="0"/>
          </a:p>
        </p:txBody>
      </p:sp>
      <p:pic>
        <p:nvPicPr>
          <p:cNvPr id="7" name="図 6" descr="ミラー が含まれている画像&#10;&#10;自動的に生成された説明">
            <a:extLst>
              <a:ext uri="{FF2B5EF4-FFF2-40B4-BE49-F238E27FC236}">
                <a16:creationId xmlns:a16="http://schemas.microsoft.com/office/drawing/2014/main" id="{B95365BD-B99C-4530-9041-C7F3E3FF15D1}"/>
              </a:ext>
            </a:extLst>
          </p:cNvPr>
          <p:cNvPicPr>
            <a:picLocks noChangeAspect="1"/>
          </p:cNvPicPr>
          <p:nvPr/>
        </p:nvPicPr>
        <p:blipFill>
          <a:blip r:embed="rId3"/>
          <a:stretch>
            <a:fillRect/>
          </a:stretch>
        </p:blipFill>
        <p:spPr>
          <a:xfrm>
            <a:off x="7550092" y="1944757"/>
            <a:ext cx="1076154" cy="1369106"/>
          </a:xfrm>
          <a:prstGeom prst="rect">
            <a:avLst/>
          </a:prstGeom>
        </p:spPr>
      </p:pic>
      <p:pic>
        <p:nvPicPr>
          <p:cNvPr id="11" name="図 10" descr="ノートパソコン, コンピュータ が含まれている画像&#10;&#10;自動的に生成された説明">
            <a:extLst>
              <a:ext uri="{FF2B5EF4-FFF2-40B4-BE49-F238E27FC236}">
                <a16:creationId xmlns:a16="http://schemas.microsoft.com/office/drawing/2014/main" id="{E8280EB2-EA02-4890-A644-1253E4AED677}"/>
              </a:ext>
            </a:extLst>
          </p:cNvPr>
          <p:cNvPicPr>
            <a:picLocks noChangeAspect="1"/>
          </p:cNvPicPr>
          <p:nvPr/>
        </p:nvPicPr>
        <p:blipFill>
          <a:blip r:embed="rId4"/>
          <a:stretch>
            <a:fillRect/>
          </a:stretch>
        </p:blipFill>
        <p:spPr>
          <a:xfrm>
            <a:off x="2197002" y="1784691"/>
            <a:ext cx="1584727" cy="1584727"/>
          </a:xfrm>
          <a:prstGeom prst="rect">
            <a:avLst/>
          </a:prstGeom>
        </p:spPr>
      </p:pic>
      <p:pic>
        <p:nvPicPr>
          <p:cNvPr id="13" name="図 12" descr="アイコン&#10;&#10;自動的に生成された説明">
            <a:extLst>
              <a:ext uri="{FF2B5EF4-FFF2-40B4-BE49-F238E27FC236}">
                <a16:creationId xmlns:a16="http://schemas.microsoft.com/office/drawing/2014/main" id="{2EAC51B6-A746-4790-BB82-BCAF38AFDF0B}"/>
              </a:ext>
            </a:extLst>
          </p:cNvPr>
          <p:cNvPicPr>
            <a:picLocks noChangeAspect="1"/>
          </p:cNvPicPr>
          <p:nvPr/>
        </p:nvPicPr>
        <p:blipFill>
          <a:blip r:embed="rId5"/>
          <a:stretch>
            <a:fillRect/>
          </a:stretch>
        </p:blipFill>
        <p:spPr>
          <a:xfrm>
            <a:off x="5348436" y="1989626"/>
            <a:ext cx="686602" cy="686602"/>
          </a:xfrm>
          <a:prstGeom prst="rect">
            <a:avLst/>
          </a:prstGeom>
        </p:spPr>
      </p:pic>
      <p:sp>
        <p:nvSpPr>
          <p:cNvPr id="14" name="矢印: 右 13">
            <a:extLst>
              <a:ext uri="{FF2B5EF4-FFF2-40B4-BE49-F238E27FC236}">
                <a16:creationId xmlns:a16="http://schemas.microsoft.com/office/drawing/2014/main" id="{1EE738DF-8BE0-44CB-B156-7A02D2E6E787}"/>
              </a:ext>
            </a:extLst>
          </p:cNvPr>
          <p:cNvSpPr/>
          <p:nvPr/>
        </p:nvSpPr>
        <p:spPr>
          <a:xfrm>
            <a:off x="4475747" y="2676228"/>
            <a:ext cx="2566737" cy="323646"/>
          </a:xfrm>
          <a:prstGeom prst="rightArrow">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4A40103D-A0F5-47AB-94B8-854A6941DFB7}"/>
              </a:ext>
            </a:extLst>
          </p:cNvPr>
          <p:cNvSpPr txBox="1"/>
          <p:nvPr/>
        </p:nvSpPr>
        <p:spPr>
          <a:xfrm>
            <a:off x="8316628" y="1904990"/>
            <a:ext cx="1151602" cy="400110"/>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匿名</a:t>
            </a:r>
          </a:p>
        </p:txBody>
      </p:sp>
      <p:sp>
        <p:nvSpPr>
          <p:cNvPr id="16" name="テキスト ボックス 15">
            <a:extLst>
              <a:ext uri="{FF2B5EF4-FFF2-40B4-BE49-F238E27FC236}">
                <a16:creationId xmlns:a16="http://schemas.microsoft.com/office/drawing/2014/main" id="{B79AF060-CCB8-47C4-8285-358FAEB764B7}"/>
              </a:ext>
            </a:extLst>
          </p:cNvPr>
          <p:cNvSpPr txBox="1"/>
          <p:nvPr/>
        </p:nvSpPr>
        <p:spPr>
          <a:xfrm>
            <a:off x="2145349" y="1944757"/>
            <a:ext cx="1636380" cy="369332"/>
          </a:xfrm>
          <a:prstGeom prst="rect">
            <a:avLst/>
          </a:prstGeom>
          <a:noFill/>
        </p:spPr>
        <p:txBody>
          <a:bodyPr wrap="square" rtlCol="0">
            <a:spAutoFit/>
          </a:bodyPr>
          <a:lstStyle/>
          <a:p>
            <a:r>
              <a:rPr kumimoji="1" lang="ja-JP" altLang="en-US" b="1" dirty="0">
                <a:latin typeface="メイリオ" panose="020B0604030504040204" pitchFamily="50" charset="-128"/>
                <a:ea typeface="メイリオ" panose="020B0604030504040204" pitchFamily="50" charset="-128"/>
              </a:rPr>
              <a:t>山田　太郎</a:t>
            </a:r>
          </a:p>
        </p:txBody>
      </p:sp>
      <p:pic>
        <p:nvPicPr>
          <p:cNvPr id="6" name="図 5" descr="アイコン&#10;&#10;自動的に生成された説明">
            <a:extLst>
              <a:ext uri="{FF2B5EF4-FFF2-40B4-BE49-F238E27FC236}">
                <a16:creationId xmlns:a16="http://schemas.microsoft.com/office/drawing/2014/main" id="{BC628AD2-5ABB-4D86-8E0C-BF019BEB4F81}"/>
              </a:ext>
            </a:extLst>
          </p:cNvPr>
          <p:cNvPicPr>
            <a:picLocks noChangeAspect="1"/>
          </p:cNvPicPr>
          <p:nvPr/>
        </p:nvPicPr>
        <p:blipFill>
          <a:blip r:embed="rId6"/>
          <a:stretch>
            <a:fillRect/>
          </a:stretch>
        </p:blipFill>
        <p:spPr>
          <a:xfrm>
            <a:off x="6347944" y="4401648"/>
            <a:ext cx="759466" cy="745657"/>
          </a:xfrm>
          <a:prstGeom prst="rect">
            <a:avLst/>
          </a:prstGeom>
        </p:spPr>
      </p:pic>
      <p:pic>
        <p:nvPicPr>
          <p:cNvPr id="12" name="図 11" descr="アイコン&#10;&#10;自動的に生成された説明">
            <a:extLst>
              <a:ext uri="{FF2B5EF4-FFF2-40B4-BE49-F238E27FC236}">
                <a16:creationId xmlns:a16="http://schemas.microsoft.com/office/drawing/2014/main" id="{D1B135B1-F226-454A-A1D2-EF039A33198B}"/>
              </a:ext>
            </a:extLst>
          </p:cNvPr>
          <p:cNvPicPr>
            <a:picLocks noChangeAspect="1"/>
          </p:cNvPicPr>
          <p:nvPr/>
        </p:nvPicPr>
        <p:blipFill>
          <a:blip r:embed="rId7"/>
          <a:stretch>
            <a:fillRect/>
          </a:stretch>
        </p:blipFill>
        <p:spPr>
          <a:xfrm>
            <a:off x="4232471" y="4407375"/>
            <a:ext cx="759466" cy="745657"/>
          </a:xfrm>
          <a:prstGeom prst="rect">
            <a:avLst/>
          </a:prstGeom>
        </p:spPr>
      </p:pic>
      <p:pic>
        <p:nvPicPr>
          <p:cNvPr id="18" name="図 17" descr="アイコン&#10;&#10;自動的に生成された説明">
            <a:extLst>
              <a:ext uri="{FF2B5EF4-FFF2-40B4-BE49-F238E27FC236}">
                <a16:creationId xmlns:a16="http://schemas.microsoft.com/office/drawing/2014/main" id="{66A74AB1-708F-46FC-8AAE-14F466CB6DB5}"/>
              </a:ext>
            </a:extLst>
          </p:cNvPr>
          <p:cNvPicPr>
            <a:picLocks noChangeAspect="1"/>
          </p:cNvPicPr>
          <p:nvPr/>
        </p:nvPicPr>
        <p:blipFill>
          <a:blip r:embed="rId8"/>
          <a:stretch>
            <a:fillRect/>
          </a:stretch>
        </p:blipFill>
        <p:spPr>
          <a:xfrm>
            <a:off x="2116997" y="4407376"/>
            <a:ext cx="759465" cy="745656"/>
          </a:xfrm>
          <a:prstGeom prst="rect">
            <a:avLst/>
          </a:prstGeom>
        </p:spPr>
      </p:pic>
      <p:sp>
        <p:nvSpPr>
          <p:cNvPr id="19" name="吹き出し: 円形 18">
            <a:extLst>
              <a:ext uri="{FF2B5EF4-FFF2-40B4-BE49-F238E27FC236}">
                <a16:creationId xmlns:a16="http://schemas.microsoft.com/office/drawing/2014/main" id="{76E6FF92-5A7E-4EE8-BDAF-9FCCF27E6F22}"/>
              </a:ext>
            </a:extLst>
          </p:cNvPr>
          <p:cNvSpPr/>
          <p:nvPr/>
        </p:nvSpPr>
        <p:spPr>
          <a:xfrm>
            <a:off x="7852762" y="4577464"/>
            <a:ext cx="3410306" cy="1529172"/>
          </a:xfrm>
          <a:prstGeom prst="wedgeEllipseCallout">
            <a:avLst>
              <a:gd name="adj1" fmla="val -64564"/>
              <a:gd name="adj2" fmla="val -26450"/>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押せるのは</a:t>
            </a:r>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１人１回</a:t>
            </a:r>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1000"/>
                                        <p:tgtEl>
                                          <p:spTgt spid="3">
                                            <p:txEl>
                                              <p:pRg st="3" end="3"/>
                                            </p:txEl>
                                          </p:spTgt>
                                        </p:tgtEl>
                                      </p:cBhvr>
                                    </p:animEffect>
                                    <p:anim calcmode="lin" valueType="num">
                                      <p:cBhvr>
                                        <p:cTn id="4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1000"/>
                                        <p:tgtEl>
                                          <p:spTgt spid="18"/>
                                        </p:tgtEl>
                                      </p:cBhvr>
                                    </p:animEffect>
                                    <p:anim calcmode="lin" valueType="num">
                                      <p:cBhvr>
                                        <p:cTn id="47" dur="1000" fill="hold"/>
                                        <p:tgtEl>
                                          <p:spTgt spid="18"/>
                                        </p:tgtEl>
                                        <p:attrNameLst>
                                          <p:attrName>ppt_x</p:attrName>
                                        </p:attrNameLst>
                                      </p:cBhvr>
                                      <p:tavLst>
                                        <p:tav tm="0">
                                          <p:val>
                                            <p:strVal val="#ppt_x"/>
                                          </p:val>
                                        </p:tav>
                                        <p:tav tm="100000">
                                          <p:val>
                                            <p:strVal val="#ppt_x"/>
                                          </p:val>
                                        </p:tav>
                                      </p:tavLst>
                                    </p:anim>
                                    <p:anim calcmode="lin" valueType="num">
                                      <p:cBhvr>
                                        <p:cTn id="48" dur="1000" fill="hold"/>
                                        <p:tgtEl>
                                          <p:spTgt spid="18"/>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000"/>
                                        <p:tgtEl>
                                          <p:spTgt spid="12"/>
                                        </p:tgtEl>
                                      </p:cBhvr>
                                    </p:animEffect>
                                    <p:anim calcmode="lin" valueType="num">
                                      <p:cBhvr>
                                        <p:cTn id="52" dur="1000" fill="hold"/>
                                        <p:tgtEl>
                                          <p:spTgt spid="12"/>
                                        </p:tgtEl>
                                        <p:attrNameLst>
                                          <p:attrName>ppt_x</p:attrName>
                                        </p:attrNameLst>
                                      </p:cBhvr>
                                      <p:tavLst>
                                        <p:tav tm="0">
                                          <p:val>
                                            <p:strVal val="#ppt_x"/>
                                          </p:val>
                                        </p:tav>
                                        <p:tav tm="100000">
                                          <p:val>
                                            <p:strVal val="#ppt_x"/>
                                          </p:val>
                                        </p:tav>
                                      </p:tavLst>
                                    </p:anim>
                                    <p:anim calcmode="lin" valueType="num">
                                      <p:cBhvr>
                                        <p:cTn id="53" dur="1000" fill="hold"/>
                                        <p:tgtEl>
                                          <p:spTgt spid="12"/>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1000"/>
                                        <p:tgtEl>
                                          <p:spTgt spid="6"/>
                                        </p:tgtEl>
                                      </p:cBhvr>
                                    </p:animEffect>
                                    <p:anim calcmode="lin" valueType="num">
                                      <p:cBhvr>
                                        <p:cTn id="57" dur="1000" fill="hold"/>
                                        <p:tgtEl>
                                          <p:spTgt spid="6"/>
                                        </p:tgtEl>
                                        <p:attrNameLst>
                                          <p:attrName>ppt_x</p:attrName>
                                        </p:attrNameLst>
                                      </p:cBhvr>
                                      <p:tavLst>
                                        <p:tav tm="0">
                                          <p:val>
                                            <p:strVal val="#ppt_x"/>
                                          </p:val>
                                        </p:tav>
                                        <p:tav tm="100000">
                                          <p:val>
                                            <p:strVal val="#ppt_x"/>
                                          </p:val>
                                        </p:tav>
                                      </p:tavLst>
                                    </p:anim>
                                    <p:anim calcmode="lin" valueType="num">
                                      <p:cBhvr>
                                        <p:cTn id="58" dur="1000" fill="hold"/>
                                        <p:tgtEl>
                                          <p:spTgt spid="6"/>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1000"/>
                                        <p:tgtEl>
                                          <p:spTgt spid="19"/>
                                        </p:tgtEl>
                                      </p:cBhvr>
                                    </p:animEffect>
                                    <p:anim calcmode="lin" valueType="num">
                                      <p:cBhvr>
                                        <p:cTn id="62" dur="1000" fill="hold"/>
                                        <p:tgtEl>
                                          <p:spTgt spid="19"/>
                                        </p:tgtEl>
                                        <p:attrNameLst>
                                          <p:attrName>ppt_x</p:attrName>
                                        </p:attrNameLst>
                                      </p:cBhvr>
                                      <p:tavLst>
                                        <p:tav tm="0">
                                          <p:val>
                                            <p:strVal val="#ppt_x"/>
                                          </p:val>
                                        </p:tav>
                                        <p:tav tm="100000">
                                          <p:val>
                                            <p:strVal val="#ppt_x"/>
                                          </p:val>
                                        </p:tav>
                                      </p:tavLst>
                                    </p:anim>
                                    <p:anim calcmode="lin" valueType="num">
                                      <p:cBhvr>
                                        <p:cTn id="6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nodeType="clickEffect">
                                  <p:stCondLst>
                                    <p:cond delay="0"/>
                                  </p:stCondLst>
                                  <p:childTnLst>
                                    <p:set>
                                      <p:cBhvr>
                                        <p:cTn id="67" dur="1" fill="hold">
                                          <p:stCondLst>
                                            <p:cond delay="0"/>
                                          </p:stCondLst>
                                        </p:cTn>
                                        <p:tgtEl>
                                          <p:spTgt spid="3">
                                            <p:txEl>
                                              <p:pRg st="6" end="6"/>
                                            </p:txEl>
                                          </p:spTgt>
                                        </p:tgtEl>
                                        <p:attrNameLst>
                                          <p:attrName>style.visibility</p:attrName>
                                        </p:attrNameLst>
                                      </p:cBhvr>
                                      <p:to>
                                        <p:strVal val="visible"/>
                                      </p:to>
                                    </p:set>
                                    <p:animEffect transition="in" filter="fade">
                                      <p:cBhvr>
                                        <p:cTn id="68" dur="1000"/>
                                        <p:tgtEl>
                                          <p:spTgt spid="3">
                                            <p:txEl>
                                              <p:pRg st="6" end="6"/>
                                            </p:txEl>
                                          </p:spTgt>
                                        </p:tgtEl>
                                      </p:cBhvr>
                                    </p:animEffect>
                                    <p:anim calcmode="lin" valueType="num">
                                      <p:cBhvr>
                                        <p:cTn id="6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7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 grpId="0" animBg="1"/>
      <p:bldP spid="15" grpId="0"/>
      <p:bldP spid="16" grpId="0"/>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2.5E-6 4.44444E-6 L 2.5E-6 -0.07223 " pathEditMode="relative" rAng="0" ptsTypes="AA">
                                      <p:cBhvr>
                                        <p:cTn id="6" dur="250" accel="50000" decel="50000" autoRev="1" fill="hold">
                                          <p:stCondLst>
                                            <p:cond delay="0"/>
                                          </p:stCondLst>
                                        </p:cTn>
                                        <p:tgtEl>
                                          <p:spTgt spid="3">
                                            <p:txEl>
                                              <p:pRg st="2" end="2"/>
                                            </p:txEl>
                                          </p:spTgt>
                                        </p:tgtEl>
                                        <p:attrNameLst>
                                          <p:attrName>ppt_x</p:attrName>
                                          <p:attrName>ppt_y</p:attrName>
                                        </p:attrNameLst>
                                      </p:cBhvr>
                                      <p:rCtr x="0" y="-3611"/>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2309749" y="2371792"/>
            <a:ext cx="7570420" cy="3931919"/>
          </a:xfrm>
        </p:spPr>
        <p:txBody>
          <a:bodyPr>
            <a:normAutofit/>
          </a:bodyPr>
          <a:lstStyle/>
          <a:p>
            <a:pPr marL="0" indent="0">
              <a:buNone/>
            </a:pPr>
            <a:r>
              <a:rPr kumimoji="1" lang="ja-JP" altLang="en-US" sz="4000" dirty="0"/>
              <a:t>チームとしての開発を意識する</a:t>
            </a:r>
            <a:endParaRPr kumimoji="1" lang="en-US" altLang="ja-JP" sz="40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5" name="四角形: 角を丸くする 4">
            <a:extLst>
              <a:ext uri="{FF2B5EF4-FFF2-40B4-BE49-F238E27FC236}">
                <a16:creationId xmlns:a16="http://schemas.microsoft.com/office/drawing/2014/main" id="{EAD6AAE6-5583-4358-8C2D-B73A5AB66805}"/>
              </a:ext>
            </a:extLst>
          </p:cNvPr>
          <p:cNvSpPr/>
          <p:nvPr/>
        </p:nvSpPr>
        <p:spPr>
          <a:xfrm>
            <a:off x="1234439" y="3721768"/>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技術面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データや画面遷移の流れを</a:t>
            </a:r>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全員で理解</a:t>
            </a:r>
          </a:p>
        </p:txBody>
      </p:sp>
      <p:sp>
        <p:nvSpPr>
          <p:cNvPr id="9" name="四角形: 角を丸くする 8">
            <a:extLst>
              <a:ext uri="{FF2B5EF4-FFF2-40B4-BE49-F238E27FC236}">
                <a16:creationId xmlns:a16="http://schemas.microsoft.com/office/drawing/2014/main" id="{D8E31F1E-41FA-4A1C-9A48-B1F8F2DB15AF}"/>
              </a:ext>
            </a:extLst>
          </p:cNvPr>
          <p:cNvSpPr/>
          <p:nvPr/>
        </p:nvSpPr>
        <p:spPr>
          <a:xfrm>
            <a:off x="6658442" y="3713581"/>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チームとしての面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意見の共有</a:t>
            </a:r>
          </a:p>
        </p:txBody>
      </p:sp>
    </p:spTree>
    <p:extLst>
      <p:ext uri="{BB962C8B-B14F-4D97-AF65-F5344CB8AC3E}">
        <p14:creationId xmlns:p14="http://schemas.microsoft.com/office/powerpoint/2010/main" val="323981983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チームのよくなった</a:t>
            </a:r>
            <a:r>
              <a:rPr lang="ja-JP" altLang="en-US" sz="3600" dirty="0">
                <a:solidFill>
                  <a:srgbClr val="FFFFFF"/>
                </a:solidFill>
              </a:rPr>
              <a:t>ところ</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pic>
        <p:nvPicPr>
          <p:cNvPr id="7" name="図 6" descr="コンピュータ が含まれている画像&#10;&#10;自動的に生成された説明">
            <a:extLst>
              <a:ext uri="{FF2B5EF4-FFF2-40B4-BE49-F238E27FC236}">
                <a16:creationId xmlns:a16="http://schemas.microsoft.com/office/drawing/2014/main" id="{55D42F6B-12F8-4B16-8775-2160464FBCAB}"/>
              </a:ext>
            </a:extLst>
          </p:cNvPr>
          <p:cNvPicPr>
            <a:picLocks noChangeAspect="1"/>
          </p:cNvPicPr>
          <p:nvPr/>
        </p:nvPicPr>
        <p:blipFill>
          <a:blip r:embed="rId3"/>
          <a:stretch>
            <a:fillRect/>
          </a:stretch>
        </p:blipFill>
        <p:spPr>
          <a:xfrm>
            <a:off x="4137822" y="2549278"/>
            <a:ext cx="3576948" cy="3576948"/>
          </a:xfrm>
          <a:prstGeom prst="rect">
            <a:avLst/>
          </a:prstGeom>
        </p:spPr>
      </p:pic>
      <p:sp>
        <p:nvSpPr>
          <p:cNvPr id="5" name="吹き出し: 角を丸めた四角形 4">
            <a:extLst>
              <a:ext uri="{FF2B5EF4-FFF2-40B4-BE49-F238E27FC236}">
                <a16:creationId xmlns:a16="http://schemas.microsoft.com/office/drawing/2014/main" id="{2C112F3D-AD05-4117-A1FE-52EF2D7DD75F}"/>
              </a:ext>
            </a:extLst>
          </p:cNvPr>
          <p:cNvSpPr/>
          <p:nvPr/>
        </p:nvSpPr>
        <p:spPr>
          <a:xfrm>
            <a:off x="335101" y="2153295"/>
            <a:ext cx="4058652" cy="914145"/>
          </a:xfrm>
          <a:prstGeom prst="wedgeRoundRectCallout">
            <a:avLst>
              <a:gd name="adj1" fmla="val 50313"/>
              <a:gd name="adj2" fmla="val 87068"/>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dirty="0">
                <a:solidFill>
                  <a:schemeClr val="tx1"/>
                </a:solidFill>
                <a:latin typeface="メイリオ" panose="020B0604030504040204" pitchFamily="50" charset="-128"/>
                <a:ea typeface="メイリオ" panose="020B0604030504040204" pitchFamily="50" charset="-128"/>
              </a:rPr>
              <a:t>ファイル更新の円滑化</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9" name="吹き出し: 角を丸めた四角形 8">
            <a:extLst>
              <a:ext uri="{FF2B5EF4-FFF2-40B4-BE49-F238E27FC236}">
                <a16:creationId xmlns:a16="http://schemas.microsoft.com/office/drawing/2014/main" id="{5C3D7C25-207F-4D44-82D6-FE52183ED894}"/>
              </a:ext>
            </a:extLst>
          </p:cNvPr>
          <p:cNvSpPr/>
          <p:nvPr/>
        </p:nvSpPr>
        <p:spPr>
          <a:xfrm>
            <a:off x="7611078" y="3692550"/>
            <a:ext cx="4058652" cy="914145"/>
          </a:xfrm>
          <a:prstGeom prst="wedgeRoundRectCallout">
            <a:avLst>
              <a:gd name="adj1" fmla="val -54430"/>
              <a:gd name="adj2" fmla="val 85313"/>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solidFill>
                  <a:schemeClr val="tx1"/>
                </a:solidFill>
                <a:latin typeface="メイリオ" panose="020B0604030504040204" pitchFamily="50" charset="-128"/>
                <a:ea typeface="メイリオ" panose="020B0604030504040204" pitchFamily="50" charset="-128"/>
              </a:rPr>
              <a:t>GitHub</a:t>
            </a:r>
            <a:r>
              <a:rPr lang="ja-JP" altLang="en-US" sz="2400" dirty="0">
                <a:solidFill>
                  <a:schemeClr val="tx1"/>
                </a:solidFill>
                <a:latin typeface="メイリオ" panose="020B0604030504040204" pitchFamily="50" charset="-128"/>
                <a:ea typeface="メイリオ" panose="020B0604030504040204" pitchFamily="50" charset="-128"/>
              </a:rPr>
              <a:t>プルへの意識</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11" name="吹き出し: 角を丸めた四角形 10">
            <a:extLst>
              <a:ext uri="{FF2B5EF4-FFF2-40B4-BE49-F238E27FC236}">
                <a16:creationId xmlns:a16="http://schemas.microsoft.com/office/drawing/2014/main" id="{D219C5EF-1E05-4162-B4B9-F664EDBDFD23}"/>
              </a:ext>
            </a:extLst>
          </p:cNvPr>
          <p:cNvSpPr/>
          <p:nvPr/>
        </p:nvSpPr>
        <p:spPr>
          <a:xfrm>
            <a:off x="335101" y="4971449"/>
            <a:ext cx="4058652" cy="914145"/>
          </a:xfrm>
          <a:prstGeom prst="wedgeRoundRectCallout">
            <a:avLst>
              <a:gd name="adj1" fmla="val 48337"/>
              <a:gd name="adj2" fmla="val -81400"/>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協調性が高まった</a:t>
            </a:r>
            <a:endParaRPr kumimoji="1" lang="en-US" altLang="ja-JP" sz="24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48839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技術面</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7" name="二等辺三角形 6">
            <a:extLst>
              <a:ext uri="{FF2B5EF4-FFF2-40B4-BE49-F238E27FC236}">
                <a16:creationId xmlns:a16="http://schemas.microsoft.com/office/drawing/2014/main" id="{BC70E5A4-D782-49B3-8C15-5B9B0EB184BF}"/>
              </a:ext>
            </a:extLst>
          </p:cNvPr>
          <p:cNvSpPr/>
          <p:nvPr/>
        </p:nvSpPr>
        <p:spPr>
          <a:xfrm rot="10800000">
            <a:off x="5546319" y="5040497"/>
            <a:ext cx="1097280" cy="304013"/>
          </a:xfrm>
          <a:prstGeom prst="triangle">
            <a:avLst/>
          </a:prstGeom>
          <a:solidFill>
            <a:srgbClr val="FFFF99"/>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09E35629-1894-4CA6-A768-42045EB44AF5}"/>
              </a:ext>
            </a:extLst>
          </p:cNvPr>
          <p:cNvSpPr txBox="1"/>
          <p:nvPr/>
        </p:nvSpPr>
        <p:spPr>
          <a:xfrm>
            <a:off x="3303738" y="5525221"/>
            <a:ext cx="5584524" cy="707886"/>
          </a:xfrm>
          <a:prstGeom prst="rect">
            <a:avLst/>
          </a:prstGeom>
          <a:noFill/>
        </p:spPr>
        <p:txBody>
          <a:bodyPr wrap="square" rtlCol="0">
            <a:spAutoFit/>
          </a:bodyPr>
          <a:lstStyle/>
          <a:p>
            <a:r>
              <a:rPr kumimoji="1" lang="ja-JP" altLang="en-US" sz="4000" b="1" dirty="0">
                <a:solidFill>
                  <a:srgbClr val="FF0000"/>
                </a:solidFill>
                <a:latin typeface="メイリオ" panose="020B0604030504040204" pitchFamily="50" charset="-128"/>
                <a:ea typeface="メイリオ" panose="020B0604030504040204" pitchFamily="50" charset="-128"/>
              </a:rPr>
              <a:t>最初の組み立ての甘さ</a:t>
            </a:r>
          </a:p>
        </p:txBody>
      </p:sp>
      <p:sp>
        <p:nvSpPr>
          <p:cNvPr id="11" name="四角形: 角を丸くする 10">
            <a:extLst>
              <a:ext uri="{FF2B5EF4-FFF2-40B4-BE49-F238E27FC236}">
                <a16:creationId xmlns:a16="http://schemas.microsoft.com/office/drawing/2014/main" id="{BF7123C4-AE59-4B70-9B05-2F62E848C80D}"/>
              </a:ext>
            </a:extLst>
          </p:cNvPr>
          <p:cNvSpPr/>
          <p:nvPr/>
        </p:nvSpPr>
        <p:spPr>
          <a:xfrm>
            <a:off x="1539238" y="1948285"/>
            <a:ext cx="4115973" cy="1283876"/>
          </a:xfrm>
          <a:prstGeom prst="roundRect">
            <a:avLst/>
          </a:prstGeom>
          <a:solidFill>
            <a:srgbClr val="FFFF99"/>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変数名の統一</a:t>
            </a:r>
          </a:p>
        </p:txBody>
      </p:sp>
      <p:sp>
        <p:nvSpPr>
          <p:cNvPr id="12" name="四角形: 角を丸くする 11">
            <a:extLst>
              <a:ext uri="{FF2B5EF4-FFF2-40B4-BE49-F238E27FC236}">
                <a16:creationId xmlns:a16="http://schemas.microsoft.com/office/drawing/2014/main" id="{5A3A2CE0-65DC-4E9E-97DB-18754D2CCAAF}"/>
              </a:ext>
            </a:extLst>
          </p:cNvPr>
          <p:cNvSpPr/>
          <p:nvPr/>
        </p:nvSpPr>
        <p:spPr>
          <a:xfrm>
            <a:off x="1539240" y="3567958"/>
            <a:ext cx="4115972" cy="1341757"/>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メイリオ" panose="020B0604030504040204" pitchFamily="50" charset="-128"/>
                <a:ea typeface="メイリオ" panose="020B0604030504040204" pitchFamily="50" charset="-128"/>
              </a:rPr>
              <a:t>Servlet</a:t>
            </a:r>
            <a:r>
              <a:rPr kumimoji="1" lang="ja-JP" altLang="en-US" sz="2800" dirty="0">
                <a:solidFill>
                  <a:schemeClr val="tx1"/>
                </a:solidFill>
                <a:latin typeface="メイリオ" panose="020B0604030504040204" pitchFamily="50" charset="-128"/>
                <a:ea typeface="メイリオ" panose="020B0604030504040204" pitchFamily="50" charset="-128"/>
              </a:rPr>
              <a:t>同士の</a:t>
            </a:r>
            <a:endParaRPr kumimoji="1" lang="en-US" altLang="ja-JP" sz="28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800" dirty="0">
                <a:solidFill>
                  <a:schemeClr val="tx1"/>
                </a:solidFill>
                <a:latin typeface="メイリオ" panose="020B0604030504040204" pitchFamily="50" charset="-128"/>
                <a:ea typeface="メイリオ" panose="020B0604030504040204" pitchFamily="50" charset="-128"/>
              </a:rPr>
              <a:t>画面遷移・連結</a:t>
            </a:r>
          </a:p>
        </p:txBody>
      </p:sp>
      <p:sp>
        <p:nvSpPr>
          <p:cNvPr id="13" name="四角形: 角を丸くする 12">
            <a:extLst>
              <a:ext uri="{FF2B5EF4-FFF2-40B4-BE49-F238E27FC236}">
                <a16:creationId xmlns:a16="http://schemas.microsoft.com/office/drawing/2014/main" id="{03C6A366-25E9-4E09-B1ED-942469ED9311}"/>
              </a:ext>
            </a:extLst>
          </p:cNvPr>
          <p:cNvSpPr/>
          <p:nvPr/>
        </p:nvSpPr>
        <p:spPr>
          <a:xfrm>
            <a:off x="6536790" y="3558571"/>
            <a:ext cx="4115970" cy="1341757"/>
          </a:xfrm>
          <a:prstGeom prst="roundRect">
            <a:avLst/>
          </a:prstGeom>
          <a:solidFill>
            <a:srgbClr val="FFFF99"/>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ファイル数の見通し</a:t>
            </a:r>
          </a:p>
        </p:txBody>
      </p:sp>
      <p:sp>
        <p:nvSpPr>
          <p:cNvPr id="14" name="四角形: 角を丸くする 13">
            <a:extLst>
              <a:ext uri="{FF2B5EF4-FFF2-40B4-BE49-F238E27FC236}">
                <a16:creationId xmlns:a16="http://schemas.microsoft.com/office/drawing/2014/main" id="{1EFD8930-9434-4384-9F3C-B3DFE408DFCD}"/>
              </a:ext>
            </a:extLst>
          </p:cNvPr>
          <p:cNvSpPr/>
          <p:nvPr/>
        </p:nvSpPr>
        <p:spPr>
          <a:xfrm>
            <a:off x="6536790" y="1962249"/>
            <a:ext cx="4115970" cy="1283876"/>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メイリオ" panose="020B0604030504040204" pitchFamily="50" charset="-128"/>
                <a:ea typeface="メイリオ" panose="020B0604030504040204" pitchFamily="50" charset="-128"/>
              </a:rPr>
              <a:t>CSS</a:t>
            </a:r>
            <a:r>
              <a:rPr kumimoji="1" lang="ja-JP" altLang="en-US" sz="2800" dirty="0">
                <a:solidFill>
                  <a:schemeClr val="tx1"/>
                </a:solidFill>
                <a:latin typeface="メイリオ" panose="020B0604030504040204" pitchFamily="50" charset="-128"/>
                <a:ea typeface="メイリオ" panose="020B0604030504040204" pitchFamily="50" charset="-128"/>
              </a:rPr>
              <a:t>共通部分の活用</a:t>
            </a: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チームとしての面</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7" name="四角形: 角を丸くする 6">
            <a:extLst>
              <a:ext uri="{FF2B5EF4-FFF2-40B4-BE49-F238E27FC236}">
                <a16:creationId xmlns:a16="http://schemas.microsoft.com/office/drawing/2014/main" id="{A3148ABF-5031-468C-A2D7-708441573BEF}"/>
              </a:ext>
            </a:extLst>
          </p:cNvPr>
          <p:cNvSpPr/>
          <p:nvPr/>
        </p:nvSpPr>
        <p:spPr>
          <a:xfrm>
            <a:off x="1533074" y="2250831"/>
            <a:ext cx="4280402" cy="1519546"/>
          </a:xfrm>
          <a:prstGeom prst="roundRect">
            <a:avLst/>
          </a:prstGeom>
          <a:solidFill>
            <a:srgbClr val="FFFF99"/>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司会を明確化</a:t>
            </a:r>
          </a:p>
        </p:txBody>
      </p:sp>
      <p:sp>
        <p:nvSpPr>
          <p:cNvPr id="9" name="四角形: 角を丸くする 8">
            <a:extLst>
              <a:ext uri="{FF2B5EF4-FFF2-40B4-BE49-F238E27FC236}">
                <a16:creationId xmlns:a16="http://schemas.microsoft.com/office/drawing/2014/main" id="{38332A5F-90AC-495E-A5E7-522F9C9F2D1F}"/>
              </a:ext>
            </a:extLst>
          </p:cNvPr>
          <p:cNvSpPr/>
          <p:nvPr/>
        </p:nvSpPr>
        <p:spPr>
          <a:xfrm>
            <a:off x="1533072" y="4183621"/>
            <a:ext cx="4280402" cy="1519546"/>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ファイル完成の可視化</a:t>
            </a:r>
          </a:p>
        </p:txBody>
      </p:sp>
      <p:sp>
        <p:nvSpPr>
          <p:cNvPr id="11" name="四角形: 角を丸くする 10">
            <a:extLst>
              <a:ext uri="{FF2B5EF4-FFF2-40B4-BE49-F238E27FC236}">
                <a16:creationId xmlns:a16="http://schemas.microsoft.com/office/drawing/2014/main" id="{F21CC467-24B5-4340-8194-CA53EC0D78F8}"/>
              </a:ext>
            </a:extLst>
          </p:cNvPr>
          <p:cNvSpPr/>
          <p:nvPr/>
        </p:nvSpPr>
        <p:spPr>
          <a:xfrm>
            <a:off x="6378526" y="2219179"/>
            <a:ext cx="4280400" cy="1519546"/>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リアクションを</a:t>
            </a:r>
            <a:endParaRPr kumimoji="1" lang="en-US" altLang="ja-JP" sz="28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800" dirty="0">
                <a:solidFill>
                  <a:schemeClr val="tx1"/>
                </a:solidFill>
                <a:latin typeface="メイリオ" panose="020B0604030504040204" pitchFamily="50" charset="-128"/>
                <a:ea typeface="メイリオ" panose="020B0604030504040204" pitchFamily="50" charset="-128"/>
              </a:rPr>
              <a:t>もっとする</a:t>
            </a:r>
          </a:p>
        </p:txBody>
      </p:sp>
      <p:sp>
        <p:nvSpPr>
          <p:cNvPr id="12" name="四角形: 角を丸くする 11">
            <a:extLst>
              <a:ext uri="{FF2B5EF4-FFF2-40B4-BE49-F238E27FC236}">
                <a16:creationId xmlns:a16="http://schemas.microsoft.com/office/drawing/2014/main" id="{F6D9FEE8-B9AA-4D29-BEB9-8A6BBE56A68F}"/>
              </a:ext>
            </a:extLst>
          </p:cNvPr>
          <p:cNvSpPr/>
          <p:nvPr/>
        </p:nvSpPr>
        <p:spPr>
          <a:xfrm>
            <a:off x="6378526" y="4183620"/>
            <a:ext cx="4280400" cy="1519545"/>
          </a:xfrm>
          <a:prstGeom prst="roundRect">
            <a:avLst/>
          </a:prstGeom>
          <a:solidFill>
            <a:srgbClr val="FFFF99"/>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28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800" dirty="0">
                <a:solidFill>
                  <a:schemeClr val="tx1"/>
                </a:solidFill>
                <a:latin typeface="メイリオ" panose="020B0604030504040204" pitchFamily="50" charset="-128"/>
                <a:ea typeface="メイリオ" panose="020B0604030504040204" pitchFamily="50" charset="-128"/>
              </a:rPr>
              <a:t>困っているところを</a:t>
            </a:r>
            <a:endParaRPr kumimoji="1" lang="en-US" altLang="ja-JP" sz="28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800" dirty="0">
                <a:solidFill>
                  <a:schemeClr val="tx1"/>
                </a:solidFill>
                <a:latin typeface="メイリオ" panose="020B0604030504040204" pitchFamily="50" charset="-128"/>
                <a:ea typeface="メイリオ" panose="020B0604030504040204" pitchFamily="50" charset="-128"/>
              </a:rPr>
              <a:t>抱えず共有</a:t>
            </a:r>
          </a:p>
          <a:p>
            <a:pPr algn="ctr"/>
            <a:endParaRPr kumimoji="1" lang="ja-JP" altLang="en-US" sz="28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8804933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3" end="3"/>
                                            </p:txEl>
                                          </p:spTgt>
                                        </p:tgtEl>
                                        <p:attrNameLst>
                                          <p:attrName>ppt_x</p:attrName>
                                          <p:attrName>ppt_y</p:attrName>
                                        </p:attrNameLst>
                                      </p:cBhvr>
                                    </p:animMotion>
                                    <p:animRot by="1500000">
                                      <p:cBhvr>
                                        <p:cTn id="7" dur="125" fill="hold">
                                          <p:stCondLst>
                                            <p:cond delay="0"/>
                                          </p:stCondLst>
                                        </p:cTn>
                                        <p:tgtEl>
                                          <p:spTgt spid="3">
                                            <p:txEl>
                                              <p:pRg st="3" end="3"/>
                                            </p:txEl>
                                          </p:spTgt>
                                        </p:tgtEl>
                                        <p:attrNameLst>
                                          <p:attrName>r</p:attrName>
                                        </p:attrNameLst>
                                      </p:cBhvr>
                                    </p:animRot>
                                    <p:animRot by="-1500000">
                                      <p:cBhvr>
                                        <p:cTn id="8" dur="125" fill="hold">
                                          <p:stCondLst>
                                            <p:cond delay="125"/>
                                          </p:stCondLst>
                                        </p:cTn>
                                        <p:tgtEl>
                                          <p:spTgt spid="3">
                                            <p:txEl>
                                              <p:pRg st="3" end="3"/>
                                            </p:txEl>
                                          </p:spTgt>
                                        </p:tgtEl>
                                        <p:attrNameLst>
                                          <p:attrName>r</p:attrName>
                                        </p:attrNameLst>
                                      </p:cBhvr>
                                    </p:animRot>
                                    <p:animRot by="-1500000">
                                      <p:cBhvr>
                                        <p:cTn id="9" dur="125" fill="hold">
                                          <p:stCondLst>
                                            <p:cond delay="250"/>
                                          </p:stCondLst>
                                        </p:cTn>
                                        <p:tgtEl>
                                          <p:spTgt spid="3">
                                            <p:txEl>
                                              <p:pRg st="3" end="3"/>
                                            </p:txEl>
                                          </p:spTgt>
                                        </p:tgtEl>
                                        <p:attrNameLst>
                                          <p:attrName>r</p:attrName>
                                        </p:attrNameLst>
                                      </p:cBhvr>
                                    </p:animRot>
                                    <p:animRot by="1500000">
                                      <p:cBhvr>
                                        <p:cTn id="10" dur="125" fill="hold">
                                          <p:stCondLst>
                                            <p:cond delay="375"/>
                                          </p:stCondLst>
                                        </p:cTn>
                                        <p:tgtEl>
                                          <p:spTgt spid="3">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24</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チームでの開発の違いを知り積極的に知識を身につける。</a:t>
            </a:r>
            <a:endParaRPr kumimoji="1" lang="ja-JP" altLang="en-US" sz="2000"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たくさん質問をしたことで知識を深めていくことが楽しいと感じながら</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r>
              <a:rPr lang="ja-JP" altLang="en-US" sz="2000" b="0" i="0" dirty="0">
                <a:solidFill>
                  <a:srgbClr val="1D1C1D"/>
                </a:solidFill>
                <a:effectLst/>
                <a:latin typeface="メイリオ" panose="020B0604030504040204" pitchFamily="50" charset="-128"/>
                <a:ea typeface="メイリオ" panose="020B0604030504040204" pitchFamily="50" charset="-128"/>
              </a:rPr>
              <a:t>プロジェクトに取り組むことができた。</a:t>
            </a:r>
            <a:endParaRPr kumimoji="1" lang="ja-JP" altLang="en-US" sz="3200"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メイリオ" panose="020B0604030504040204" pitchFamily="50" charset="-128"/>
                <a:ea typeface="メイリオ" panose="020B0604030504040204" pitchFamily="50" charset="-128"/>
              </a:rPr>
              <a:t>もっと新しい発見やたくさん知識を身につけていきたいので</a:t>
            </a:r>
            <a:endParaRPr kumimoji="1" lang="en-US" altLang="ja-JP" sz="2000" dirty="0">
              <a:solidFill>
                <a:schemeClr val="tx1"/>
              </a:solidFill>
              <a:latin typeface="メイリオ" panose="020B0604030504040204" pitchFamily="50" charset="-128"/>
              <a:ea typeface="メイリオ" panose="020B0604030504040204" pitchFamily="50" charset="-128"/>
            </a:endParaRPr>
          </a:p>
          <a:p>
            <a:r>
              <a:rPr kumimoji="1" lang="ja-JP" altLang="en-US" sz="2000" dirty="0">
                <a:solidFill>
                  <a:schemeClr val="tx1"/>
                </a:solidFill>
                <a:latin typeface="メイリオ" panose="020B0604030504040204" pitchFamily="50" charset="-128"/>
                <a:ea typeface="メイリオ" panose="020B0604030504040204" pitchFamily="50" charset="-128"/>
              </a:rPr>
              <a:t>この研修の成果を生かしつつ、会社の先輩方等から刺激をもらい成長していきたい。</a:t>
            </a: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sz="2000" b="0" i="0" dirty="0">
                <a:solidFill>
                  <a:schemeClr val="tx1"/>
                </a:solidFill>
                <a:effectLst/>
                <a:latin typeface="メイリオ" panose="020B0604030504040204" pitchFamily="50" charset="-128"/>
                <a:ea typeface="メイリオ" panose="020B0604030504040204" pitchFamily="50" charset="-128"/>
              </a:rPr>
              <a:t>む</a:t>
            </a:r>
            <a:r>
              <a:rPr kumimoji="1" lang="ja-JP" altLang="en-US" sz="2000" dirty="0">
                <a:solidFill>
                  <a:schemeClr val="tx1"/>
                </a:solidFill>
                <a:latin typeface="メイリオ" panose="020B0604030504040204" pitchFamily="50" charset="-128"/>
                <a:ea typeface="メイリオ" panose="020B0604030504040204" pitchFamily="50" charset="-128"/>
              </a:rPr>
              <a:t>。</a:t>
            </a:r>
            <a:endParaRPr lang="en-US" altLang="ja-JP" sz="2000"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チームメンバーの知識の差を埋め、開発での遅れを取り戻すことで</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開発全体の最適化に貢献できた。</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取ることの難しさを味わった。</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１から作り出すことの楽しさを感じながら制作できた。</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000" dirty="0">
                <a:solidFill>
                  <a:schemeClr val="tx1"/>
                </a:solidFill>
                <a:latin typeface="メイリオ" panose="020B0604030504040204" pitchFamily="50" charset="-128"/>
                <a:ea typeface="メイリオ" panose="020B0604030504040204" pitchFamily="50" charset="-128"/>
              </a:rPr>
              <a:t>DAO</a:t>
            </a:r>
            <a:r>
              <a:rPr lang="ja-JP" altLang="en-US" sz="2000" dirty="0">
                <a:solidFill>
                  <a:schemeClr val="tx1"/>
                </a:solidFill>
                <a:latin typeface="メイリオ" panose="020B0604030504040204" pitchFamily="50" charset="-128"/>
                <a:ea typeface="メイリオ" panose="020B0604030504040204" pitchFamily="50" charset="-128"/>
              </a:rPr>
              <a:t>と</a:t>
            </a:r>
            <a:r>
              <a:rPr lang="en-US" altLang="ja-JP" sz="2000" dirty="0">
                <a:solidFill>
                  <a:schemeClr val="tx1"/>
                </a:solidFill>
                <a:latin typeface="メイリオ" panose="020B0604030504040204" pitchFamily="50" charset="-128"/>
                <a:ea typeface="メイリオ" panose="020B0604030504040204" pitchFamily="50" charset="-128"/>
              </a:rPr>
              <a:t>Servlet</a:t>
            </a:r>
            <a:r>
              <a:rPr lang="ja-JP" altLang="en-US" sz="2000"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sz="2000"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dirty="0">
                <a:solidFill>
                  <a:schemeClr val="tx1"/>
                </a:solidFill>
                <a:latin typeface="Corbel" panose="020B0503020204020204"/>
                <a:ea typeface="メイリオ" panose="020B0604030504040204" pitchFamily="50" charset="-128"/>
              </a:rPr>
              <a:t>プログラミングの順番を意識する。</a:t>
            </a:r>
            <a:endParaRPr kumimoji="1" lang="en-US" altLang="ja-JP" sz="2000"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自分のイメージと同じものを全体で共有することの難しさを学んだこと。</a:t>
            </a:r>
            <a:br>
              <a:rPr lang="ja-JP" altLang="en-US" sz="2000" dirty="0">
                <a:latin typeface="メイリオ" panose="020B0604030504040204" pitchFamily="50" charset="-128"/>
                <a:ea typeface="メイリオ" panose="020B0604030504040204" pitchFamily="50" charset="-128"/>
              </a:rPr>
            </a:br>
            <a:endParaRPr kumimoji="1" lang="ja-JP" altLang="en-US" sz="20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メイリオ" panose="020B0604030504040204" pitchFamily="50" charset="-128"/>
                <a:ea typeface="メイリオ" panose="020B0604030504040204" pitchFamily="50" charset="-128"/>
              </a:rPr>
              <a:t>「必要以上の話し合い」を心がけること。</a:t>
            </a: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デモンストレーション</a:t>
            </a:r>
            <a:endParaRPr lang="en-US" altLang="ja-JP" sz="3200" dirty="0"/>
          </a:p>
          <a:p>
            <a:pPr marL="0" indent="0">
              <a:buNone/>
            </a:pPr>
            <a:r>
              <a:rPr lang="ja-JP" altLang="en-US" sz="3200" dirty="0"/>
              <a:t>３</a:t>
            </a:r>
            <a:r>
              <a:rPr lang="en-US" altLang="ja-JP" sz="3200" dirty="0"/>
              <a:t>.</a:t>
            </a:r>
            <a:r>
              <a:rPr lang="ja-JP" altLang="en-US" sz="3200" dirty="0"/>
              <a:t>チーム紹介</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30</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rgbClr val="FFF2C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受講者の意見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受講者同士の</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コミュニケーション</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精神的負担の軽減</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受講者理解の手助け</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TERACO</a:t>
            </a: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に</a:t>
            </a:r>
            <a:endPar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lvl="1"/>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1000"/>
                                        <p:tgtEl>
                                          <p:spTgt spid="9">
                                            <p:txEl>
                                              <p:pRg st="2" end="2"/>
                                            </p:txEl>
                                          </p:spTgt>
                                        </p:tgtEl>
                                      </p:cBhvr>
                                    </p:animEffect>
                                    <p:anim calcmode="lin" valueType="num">
                                      <p:cBhvr>
                                        <p:cTn id="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1000"/>
                                        <p:tgtEl>
                                          <p:spTgt spid="9">
                                            <p:txEl>
                                              <p:pRg st="3" end="3"/>
                                            </p:txEl>
                                          </p:spTgt>
                                        </p:tgtEl>
                                      </p:cBhvr>
                                    </p:animEffect>
                                    <p:anim calcmode="lin" valueType="num">
                                      <p:cBhvr>
                                        <p:cTn id="1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1000"/>
                                        <p:tgtEl>
                                          <p:spTgt spid="9">
                                            <p:txEl>
                                              <p:pRg st="4" end="4"/>
                                            </p:txEl>
                                          </p:spTgt>
                                        </p:tgtEl>
                                      </p:cBhvr>
                                    </p:animEffect>
                                    <p:anim calcmode="lin" valueType="num">
                                      <p:cBhvr>
                                        <p:cTn id="18"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640081"/>
            <a:ext cx="9784080" cy="1164657"/>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ポイント①</a:t>
            </a:r>
            <a:br>
              <a:rPr lang="en-US" altLang="ja-JP" dirty="0">
                <a:solidFill>
                  <a:srgbClr val="FFFFFF"/>
                </a:solidFill>
              </a:rPr>
            </a:br>
            <a:r>
              <a:rPr kumimoji="1" lang="ja-JP" altLang="en-US" dirty="0">
                <a:solidFill>
                  <a:srgbClr val="FFFFFF"/>
                </a:solidFill>
              </a:rPr>
              <a:t>受講者同士のみでのコミュニケーション</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9657586" cy="3931919"/>
          </a:xfrm>
        </p:spPr>
        <p:txBody>
          <a:bodyPr>
            <a:normAutofit/>
          </a:bodyPr>
          <a:lstStyle/>
          <a:p>
            <a:pPr marL="0" indent="0">
              <a:buNone/>
            </a:pPr>
            <a:r>
              <a:rPr lang="ja-JP" altLang="en-US" sz="2400" b="1" dirty="0"/>
              <a:t>１．</a:t>
            </a:r>
            <a:r>
              <a:rPr lang="ja-JP" altLang="en-US" sz="2400" b="1" dirty="0">
                <a:solidFill>
                  <a:srgbClr val="FF0000"/>
                </a:solidFill>
              </a:rPr>
              <a:t>判別</a:t>
            </a:r>
            <a:r>
              <a:rPr lang="ja-JP" altLang="en-US" sz="2400" b="1" dirty="0"/>
              <a:t>機能</a:t>
            </a:r>
            <a:endParaRPr lang="en-US" altLang="ja-JP" sz="2400" b="1"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9</a:t>
            </a:fld>
            <a:endParaRPr lang="en-US" dirty="0"/>
          </a:p>
        </p:txBody>
      </p:sp>
      <p:sp>
        <p:nvSpPr>
          <p:cNvPr id="5" name="楕円 4">
            <a:extLst>
              <a:ext uri="{FF2B5EF4-FFF2-40B4-BE49-F238E27FC236}">
                <a16:creationId xmlns:a16="http://schemas.microsoft.com/office/drawing/2014/main" id="{64E5BB97-CCB3-47C0-948B-8FB597F2F0C6}"/>
              </a:ext>
            </a:extLst>
          </p:cNvPr>
          <p:cNvSpPr/>
          <p:nvPr/>
        </p:nvSpPr>
        <p:spPr>
          <a:xfrm>
            <a:off x="1710791" y="3115643"/>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6" name="矢印: 右 5">
            <a:extLst>
              <a:ext uri="{FF2B5EF4-FFF2-40B4-BE49-F238E27FC236}">
                <a16:creationId xmlns:a16="http://schemas.microsoft.com/office/drawing/2014/main" id="{8F45F947-2DEE-48E7-83EF-C3C620BF84B9}"/>
              </a:ext>
            </a:extLst>
          </p:cNvPr>
          <p:cNvSpPr/>
          <p:nvPr/>
        </p:nvSpPr>
        <p:spPr>
          <a:xfrm rot="20804401">
            <a:off x="3453971" y="3443968"/>
            <a:ext cx="1235242" cy="17335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矢印: 右 8">
            <a:extLst>
              <a:ext uri="{FF2B5EF4-FFF2-40B4-BE49-F238E27FC236}">
                <a16:creationId xmlns:a16="http://schemas.microsoft.com/office/drawing/2014/main" id="{65836F32-7191-4DB9-8717-23393003CB85}"/>
              </a:ext>
            </a:extLst>
          </p:cNvPr>
          <p:cNvSpPr/>
          <p:nvPr/>
        </p:nvSpPr>
        <p:spPr>
          <a:xfrm rot="542055">
            <a:off x="3453971" y="4107339"/>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D9E4C530-2DE9-479B-98A9-D5F70E3DC21C}"/>
              </a:ext>
            </a:extLst>
          </p:cNvPr>
          <p:cNvSpPr txBox="1"/>
          <p:nvPr/>
        </p:nvSpPr>
        <p:spPr>
          <a:xfrm>
            <a:off x="5025851" y="3175963"/>
            <a:ext cx="5834653"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受講者</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掲示板サイトに入れる</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1" name="テキスト ボックス 10">
            <a:extLst>
              <a:ext uri="{FF2B5EF4-FFF2-40B4-BE49-F238E27FC236}">
                <a16:creationId xmlns:a16="http://schemas.microsoft.com/office/drawing/2014/main" id="{2CE3E498-F417-4BB8-91C1-E677A7412BB4}"/>
              </a:ext>
            </a:extLst>
          </p:cNvPr>
          <p:cNvSpPr txBox="1"/>
          <p:nvPr/>
        </p:nvSpPr>
        <p:spPr>
          <a:xfrm>
            <a:off x="5040853" y="4200821"/>
            <a:ext cx="5618074"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講師</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掲示板サイトに入れない</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833BC82C-4407-4368-AD53-8B99F9FE34D4}"/>
              </a:ext>
            </a:extLst>
          </p:cNvPr>
          <p:cNvSpPr txBox="1"/>
          <p:nvPr/>
        </p:nvSpPr>
        <p:spPr>
          <a:xfrm>
            <a:off x="4993709" y="5403683"/>
            <a:ext cx="3947399" cy="523220"/>
          </a:xfrm>
          <a:prstGeom prst="rect">
            <a:avLst/>
          </a:prstGeom>
          <a:noFill/>
        </p:spPr>
        <p:txBody>
          <a:bodyPr wrap="square" rtlCol="0">
            <a:spAutoFit/>
          </a:bodyPr>
          <a:lstStyle/>
          <a:p>
            <a:pPr marL="0" indent="0">
              <a:buNone/>
            </a:pPr>
            <a:r>
              <a:rPr lang="ja-JP" altLang="en-US" sz="2800" dirty="0">
                <a:latin typeface="メイリオ" panose="020B0604030504040204" pitchFamily="50" charset="-128"/>
                <a:ea typeface="メイリオ" panose="020B0604030504040204" pitchFamily="50" charset="-128"/>
              </a:rPr>
              <a:t>管理者</a:t>
            </a:r>
            <a:r>
              <a:rPr lang="en-US" altLang="ja-JP" sz="2800" dirty="0">
                <a:latin typeface="メイリオ" panose="020B0604030504040204" pitchFamily="50" charset="-128"/>
                <a:ea typeface="メイリオ" panose="020B0604030504040204" pitchFamily="50" charset="-128"/>
              </a:rPr>
              <a:t>	</a:t>
            </a:r>
            <a:r>
              <a:rPr lang="ja-JP" altLang="en-US" sz="2800" dirty="0">
                <a:latin typeface="メイリオ" panose="020B0604030504040204" pitchFamily="50" charset="-128"/>
                <a:ea typeface="メイリオ" panose="020B0604030504040204" pitchFamily="50" charset="-128"/>
              </a:rPr>
              <a:t>閲覧のみ可能</a:t>
            </a:r>
            <a:endParaRPr lang="en-US" altLang="ja-JP" sz="2800" dirty="0">
              <a:latin typeface="メイリオ" panose="020B0604030504040204" pitchFamily="50" charset="-128"/>
              <a:ea typeface="メイリオ" panose="020B0604030504040204" pitchFamily="50" charset="-128"/>
            </a:endParaRPr>
          </a:p>
        </p:txBody>
      </p:sp>
      <p:sp>
        <p:nvSpPr>
          <p:cNvPr id="15" name="楕円 14">
            <a:extLst>
              <a:ext uri="{FF2B5EF4-FFF2-40B4-BE49-F238E27FC236}">
                <a16:creationId xmlns:a16="http://schemas.microsoft.com/office/drawing/2014/main" id="{E8E46DD0-BBCB-4675-BA0B-356722C6EA9F}"/>
              </a:ext>
            </a:extLst>
          </p:cNvPr>
          <p:cNvSpPr/>
          <p:nvPr/>
        </p:nvSpPr>
        <p:spPr>
          <a:xfrm>
            <a:off x="1710791" y="4908681"/>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16" name="矢印: 右 15">
            <a:extLst>
              <a:ext uri="{FF2B5EF4-FFF2-40B4-BE49-F238E27FC236}">
                <a16:creationId xmlns:a16="http://schemas.microsoft.com/office/drawing/2014/main" id="{B832D8F7-5EB3-48BB-93B3-BE4F2D3A103E}"/>
              </a:ext>
            </a:extLst>
          </p:cNvPr>
          <p:cNvSpPr/>
          <p:nvPr/>
        </p:nvSpPr>
        <p:spPr>
          <a:xfrm>
            <a:off x="3453971" y="5581687"/>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2372</TotalTime>
  <Words>1970</Words>
  <Application>Microsoft Office PowerPoint</Application>
  <PresentationFormat>ワイド画面</PresentationFormat>
  <Paragraphs>366</Paragraphs>
  <Slides>30</Slides>
  <Notes>19</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30</vt:i4>
      </vt:variant>
    </vt:vector>
  </HeadingPairs>
  <TitlesOfParts>
    <vt:vector size="36" baseType="lpstr">
      <vt:lpstr>NotoSansJP</vt: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PRポイント① 受講者同士のみでのコミュニケーション </vt:lpstr>
      <vt:lpstr>PowerPoint プレゼンテーション</vt:lpstr>
      <vt:lpstr>PRポイント① 受講者同士のみでのコミュニケーション</vt:lpstr>
      <vt:lpstr>PRポイント②誹謗中傷等への対策 </vt:lpstr>
      <vt:lpstr>本日の発表の流れ</vt:lpstr>
      <vt:lpstr>画面遷移</vt:lpstr>
      <vt:lpstr>ファイル構成</vt:lpstr>
      <vt:lpstr>ファイル構成</vt:lpstr>
      <vt:lpstr>未実装機能</vt:lpstr>
      <vt:lpstr>本日の発表の流れ</vt:lpstr>
      <vt:lpstr>チームの目標</vt:lpstr>
      <vt:lpstr>チームのよくなったところ</vt:lpstr>
      <vt:lpstr>チームの反省点・課題 技術面</vt:lpstr>
      <vt:lpstr>チームの反省点・課題 チームとしての面</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107</cp:revision>
  <dcterms:created xsi:type="dcterms:W3CDTF">2021-06-22T04:38:40Z</dcterms:created>
  <dcterms:modified xsi:type="dcterms:W3CDTF">2021-06-29T06:52:22Z</dcterms:modified>
</cp:coreProperties>
</file>

<file path=docProps/thumbnail.jpeg>
</file>